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40"/>
  </p:notesMasterIdLst>
  <p:sldIdLst>
    <p:sldId id="256" r:id="rId2"/>
    <p:sldId id="305" r:id="rId3"/>
    <p:sldId id="306" r:id="rId4"/>
    <p:sldId id="307" r:id="rId5"/>
    <p:sldId id="300" r:id="rId6"/>
    <p:sldId id="301" r:id="rId7"/>
    <p:sldId id="302" r:id="rId8"/>
    <p:sldId id="303" r:id="rId9"/>
    <p:sldId id="304" r:id="rId10"/>
    <p:sldId id="257" r:id="rId11"/>
    <p:sldId id="280" r:id="rId12"/>
    <p:sldId id="293" r:id="rId13"/>
    <p:sldId id="281" r:id="rId14"/>
    <p:sldId id="282" r:id="rId15"/>
    <p:sldId id="294" r:id="rId16"/>
    <p:sldId id="279" r:id="rId17"/>
    <p:sldId id="283" r:id="rId18"/>
    <p:sldId id="284" r:id="rId19"/>
    <p:sldId id="288" r:id="rId20"/>
    <p:sldId id="286" r:id="rId21"/>
    <p:sldId id="285" r:id="rId22"/>
    <p:sldId id="259" r:id="rId23"/>
    <p:sldId id="272" r:id="rId24"/>
    <p:sldId id="278" r:id="rId25"/>
    <p:sldId id="276" r:id="rId26"/>
    <p:sldId id="298" r:id="rId27"/>
    <p:sldId id="265" r:id="rId28"/>
    <p:sldId id="270" r:id="rId29"/>
    <p:sldId id="266" r:id="rId30"/>
    <p:sldId id="267" r:id="rId31"/>
    <p:sldId id="271" r:id="rId32"/>
    <p:sldId id="295" r:id="rId33"/>
    <p:sldId id="297" r:id="rId34"/>
    <p:sldId id="260" r:id="rId35"/>
    <p:sldId id="289" r:id="rId36"/>
    <p:sldId id="290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5936" autoAdjust="0"/>
    <p:restoredTop sz="94721"/>
  </p:normalViewPr>
  <p:slideViewPr>
    <p:cSldViewPr snapToGrid="0" snapToObjects="1">
      <p:cViewPr varScale="1">
        <p:scale>
          <a:sx n="92" d="100"/>
          <a:sy n="92" d="100"/>
        </p:scale>
        <p:origin x="97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Franklin Gothic Book" pitchFamily="34" charset="0"/>
              </a:defRPr>
            </a:lvl1pPr>
          </a:lstStyle>
          <a:p>
            <a:pPr>
              <a:defRPr/>
            </a:pPr>
            <a:fld id="{1139593E-F4C2-45EF-9F71-6E444DD002B9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Franklin Gothic Book" pitchFamily="34" charset="0"/>
              </a:defRPr>
            </a:lvl1pPr>
          </a:lstStyle>
          <a:p>
            <a:pPr>
              <a:defRPr/>
            </a:pPr>
            <a:fld id="{04B9B687-958A-465E-BDD3-E70C094B77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3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1116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9656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7570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6973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1244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2225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8147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2785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2567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8932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937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170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6327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3219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8278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4332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6645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7250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1641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6170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63519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0464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5179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6676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09326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1991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5403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71920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839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380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3960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0686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676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873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5638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52475" y="744538"/>
            <a:ext cx="10674350" cy="5349875"/>
            <a:chOff x="752858" y="744469"/>
            <a:chExt cx="10674117" cy="534967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8152034" y="1685820"/>
              <a:ext cx="3274941" cy="4408320"/>
            </a:xfrm>
            <a:custGeom>
              <a:avLst/>
              <a:gdLst/>
              <a:ahLst/>
              <a:cxnLst>
                <a:cxn ang="0">
                  <a:pos x="8761" y="0"/>
                </a:cxn>
                <a:cxn ang="0">
                  <a:pos x="10000" y="0"/>
                </a:cxn>
                <a:cxn ang="0">
                  <a:pos x="10000" y="10000"/>
                </a:cxn>
                <a:cxn ang="0">
                  <a:pos x="0" y="10000"/>
                </a:cxn>
                <a:cxn ang="0">
                  <a:pos x="0" y="9126"/>
                </a:cxn>
                <a:cxn ang="0">
                  <a:pos x="8761" y="9127"/>
                </a:cxn>
                <a:cxn ang="0">
                  <a:pos x="8761" y="0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flipH="1" flipV="1">
              <a:off x="752858" y="744469"/>
              <a:ext cx="3274942" cy="4408319"/>
            </a:xfrm>
            <a:custGeom>
              <a:avLst/>
              <a:gdLst/>
              <a:ahLst/>
              <a:cxnLst>
                <a:cxn ang="0">
                  <a:pos x="8763" y="0"/>
                </a:cxn>
                <a:cxn ang="0">
                  <a:pos x="10002" y="0"/>
                </a:cxn>
                <a:cxn ang="0">
                  <a:pos x="10002" y="10000"/>
                </a:cxn>
                <a:cxn ang="0">
                  <a:pos x="2" y="10000"/>
                </a:cxn>
                <a:cxn ang="0">
                  <a:pos x="0" y="9125"/>
                </a:cxn>
                <a:cxn ang="0">
                  <a:pos x="8763" y="9128"/>
                </a:cxn>
                <a:cxn ang="0">
                  <a:pos x="8763" y="0"/>
                </a:cxn>
              </a:cxnLst>
              <a:rect l="0" t="0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52475" y="6453188"/>
            <a:ext cx="1608138" cy="40481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322B23F-BADD-4200-879B-2B3DC0FFE7D2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275E9E3-C15A-4347-B6AD-DA18BA2B08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88B58-8B44-4D90-A9D6-61A09171335E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507F-F313-4A22-9A3A-822C3661F8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FBE0D-F8D3-4854-B302-4E5D41A3AFD9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E8438-D915-4434-89B7-AB182D780E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2286000"/>
            <a:ext cx="9601200" cy="35814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8B23D-BA68-48AF-9858-5C0FA06F3D66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2B40-EE44-4A3F-8947-897C02B264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4805B-A6AE-4EA0-A9A5-CF4DC8778880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1FDFC-4679-4023-955A-A32980A200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8151813" y="1685925"/>
            <a:ext cx="3275012" cy="4408488"/>
          </a:xfrm>
          <a:custGeom>
            <a:avLst/>
            <a:gdLst>
              <a:gd name="T0" fmla="*/ 0 w 4125"/>
              <a:gd name="T1" fmla="*/ 0 h 5554"/>
              <a:gd name="T2" fmla="*/ 4125 w 4125"/>
              <a:gd name="T3" fmla="*/ 5554 h 5554"/>
            </a:gdLst>
            <a:ahLst/>
            <a:cxnLst>
              <a:cxn ang="0">
                <a:pos x="3614" y="0"/>
              </a:cxn>
              <a:cxn ang="0">
                <a:pos x="4125" y="0"/>
              </a:cxn>
              <a:cxn ang="0">
                <a:pos x="4125" y="5554"/>
              </a:cxn>
              <a:cxn ang="0">
                <a:pos x="0" y="5554"/>
              </a:cxn>
              <a:cxn ang="0">
                <a:pos x="0" y="5074"/>
              </a:cxn>
              <a:cxn ang="0">
                <a:pos x="3614" y="5074"/>
              </a:cxn>
              <a:cxn ang="0">
                <a:pos x="3614" y="0"/>
              </a:cxn>
            </a:cxnLst>
            <a:rect l="T0" t="T1" r="T2" b="T3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8188" y="6453188"/>
            <a:ext cx="1622425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99F6833-14E6-4E9B-A6AA-910747F552AE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15AC8C5-2921-4869-B2A3-72A962D9A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4F344-9E9F-4EFA-AA84-BA84A1EE8390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9529-280D-4BA9-8615-F8B5291899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3D5FC-06C2-433D-B870-14C58E5757E9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7E99F-F137-4B90-A135-5741BD01A0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39757-FC06-4195-9B8D-B68DACC4AE7A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24E2-A6E8-4413-BDAD-09CB680300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B013D-81C1-4B77-9329-FCDE022989CA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04503-BFA2-4B2A-BE79-1457FFD7AB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788E41-104D-4312-B1E1-E8FF743B1A8E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F2E8765-6472-4E57-A57C-85AD31D441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B5E82A2-0C71-48EB-9ED1-ACBCED799DE1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60F07D2-8119-413C-A434-06B456FCC1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286000"/>
            <a:ext cx="9601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188"/>
            <a:ext cx="1204913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84139E-63F9-46EA-B642-86C3C7EB4EA5}" type="datetimeFigureOut">
              <a:rPr lang="en-US"/>
              <a:pPr>
                <a:defRPr/>
              </a:pPr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4013" y="6453188"/>
            <a:ext cx="628015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613" y="6453188"/>
            <a:ext cx="15970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F4C9D1-F396-4724-878A-5F7DCA7783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7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8" r:id="rId2"/>
    <p:sldLayoutId id="2147483740" r:id="rId3"/>
    <p:sldLayoutId id="2147483737" r:id="rId4"/>
    <p:sldLayoutId id="2147483736" r:id="rId5"/>
    <p:sldLayoutId id="2147483735" r:id="rId6"/>
    <p:sldLayoutId id="2147483734" r:id="rId7"/>
    <p:sldLayoutId id="2147483741" r:id="rId8"/>
    <p:sldLayoutId id="2147483742" r:id="rId9"/>
    <p:sldLayoutId id="2147483733" r:id="rId10"/>
    <p:sldLayoutId id="2147483732" r:id="rId11"/>
    <p:sldLayoutId id="2147483731" r:id="rId12"/>
  </p:sldLayoutIdLst>
  <p:txStyles>
    <p:titleStyle>
      <a:lvl1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9pPr>
    </p:titleStyle>
    <p:bodyStyle>
      <a:lvl1pPr marL="382588" indent="-382588" algn="l" rtl="0" eaLnBrk="0" fontAlgn="base" hangingPunct="0">
        <a:lnSpc>
          <a:spcPct val="94000"/>
        </a:lnSpc>
        <a:spcBef>
          <a:spcPts val="1000"/>
        </a:spcBef>
        <a:spcAft>
          <a:spcPts val="200"/>
        </a:spcAft>
        <a:buFont typeface="Franklin Gothic Book" pitchFamily="34" charset="0"/>
        <a:buChar char="■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2588" algn="l" rtl="0" eaLnBrk="0" fontAlgn="base" hangingPunct="0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2588" algn="l" rtl="0" eaLnBrk="0" fontAlgn="base" hangingPunct="0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2588" algn="l" rtl="0" eaLnBrk="0" fontAlgn="base" hangingPunct="0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2588" algn="l" rtl="0" eaLnBrk="0" fontAlgn="base" hangingPunct="0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734981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6826598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426128/" TargetMode="External"/><Relationship Id="rId7" Type="http://schemas.openxmlformats.org/officeDocument/2006/relationships/hyperlink" Target="https://www.ncbi.nlm.nih.gov/pmc/articles/PMC6219322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5793451/" TargetMode="External"/><Relationship Id="rId5" Type="http://schemas.openxmlformats.org/officeDocument/2006/relationships/hyperlink" Target="https://www.ncbi.nlm.nih.gov/pmc/articles/PMC5328294/" TargetMode="External"/><Relationship Id="rId4" Type="http://schemas.openxmlformats.org/officeDocument/2006/relationships/hyperlink" Target="https://www.ncbi.nlm.nih.gov/pmc/articles/PMC5368091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6219322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bi.nlm.nih.gov/pmc/articles/PMC5398019/" TargetMode="External"/><Relationship Id="rId4" Type="http://schemas.openxmlformats.org/officeDocument/2006/relationships/hyperlink" Target="https://www.ncbi.nlm.nih.gov/pmc/articles/PMC5598306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974819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ubmed/27533623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6498927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bi.nlm.nih.gov/pmc/articles/PMC5328294/" TargetMode="External"/><Relationship Id="rId4" Type="http://schemas.openxmlformats.org/officeDocument/2006/relationships/hyperlink" Target="https://www.ncbi.nlm.nih.gov/pmc/articles/PMC5426128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338" y="1033463"/>
            <a:ext cx="9364662" cy="24765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Department of Ophthalmology</a:t>
            </a:r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8400" y="3792538"/>
            <a:ext cx="9499600" cy="2082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defRPr/>
            </a:pPr>
            <a:r>
              <a:rPr lang="en-US" sz="4000" dirty="0"/>
              <a:t>University College of Medical Sciences </a:t>
            </a:r>
          </a:p>
          <a:p>
            <a:pPr eaLnBrk="1" fontAlgn="auto" hangingPunct="1">
              <a:defRPr/>
            </a:pPr>
            <a:r>
              <a:rPr lang="en-US" sz="4000" dirty="0"/>
              <a:t>&amp;</a:t>
            </a:r>
          </a:p>
          <a:p>
            <a:pPr eaLnBrk="1" fontAlgn="auto" hangingPunct="1">
              <a:defRPr/>
            </a:pPr>
            <a:r>
              <a:rPr lang="en-US" sz="4000" dirty="0"/>
              <a:t> Guru </a:t>
            </a:r>
            <a:r>
              <a:rPr lang="en-US" sz="4000" dirty="0"/>
              <a:t>Teg</a:t>
            </a:r>
            <a:r>
              <a:rPr lang="en-US" sz="4000" dirty="0"/>
              <a:t> Bahadur Hospital</a:t>
            </a:r>
          </a:p>
          <a:p>
            <a:pPr eaLnBrk="1" fontAlgn="auto" hangingPunct="1">
              <a:defRPr/>
            </a:pPr>
            <a:r>
              <a:rPr lang="en-US" sz="4000" dirty="0"/>
              <a:t>New Delhi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371600" y="57150"/>
            <a:ext cx="9601200" cy="74295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Infrastructure -Offices </a:t>
            </a:r>
          </a:p>
        </p:txBody>
      </p:sp>
      <p:graphicFrame>
        <p:nvGraphicFramePr>
          <p:cNvPr id="16443" name="Group 5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126963"/>
              </p:ext>
            </p:extLst>
          </p:nvPr>
        </p:nvGraphicFramePr>
        <p:xfrm>
          <a:off x="1371600" y="890588"/>
          <a:ext cx="9601200" cy="3318717"/>
        </p:xfrm>
        <a:graphic>
          <a:graphicData uri="http://schemas.openxmlformats.org/drawingml/2006/table">
            <a:tbl>
              <a:tblPr/>
              <a:tblGrid>
                <a:gridCol w="1303338"/>
                <a:gridCol w="2525712"/>
                <a:gridCol w="3371850"/>
                <a:gridCol w="2400300"/>
              </a:tblGrid>
              <a:tr h="577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Infrastructure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Number of Rooms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Criteria 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749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Office space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Dept Office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HOD room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Faculty rooms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Computer room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All rooms with intercom and internet connection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3279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</a:tbl>
          </a:graphicData>
        </a:graphic>
      </p:graphicFrame>
      <p:pic>
        <p:nvPicPr>
          <p:cNvPr id="17434" name="Picture 24"/>
          <p:cNvPicPr>
            <a:picLocks noChangeAspect="1"/>
          </p:cNvPicPr>
          <p:nvPr/>
        </p:nvPicPr>
        <p:blipFill>
          <a:blip r:embed="rId3"/>
          <a:srcRect b="39172"/>
          <a:stretch>
            <a:fillRect/>
          </a:stretch>
        </p:blipFill>
        <p:spPr bwMode="auto">
          <a:xfrm>
            <a:off x="4078287" y="4283075"/>
            <a:ext cx="2093913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6" name="Picture 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9939" y="4327525"/>
            <a:ext cx="2155825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37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4086" y="4237038"/>
            <a:ext cx="217646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7145" y="4334186"/>
            <a:ext cx="2883645" cy="2163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1371600" y="647700"/>
            <a:ext cx="9601200" cy="830263"/>
          </a:xfrm>
        </p:spPr>
        <p:txBody>
          <a:bodyPr/>
          <a:lstStyle/>
          <a:p>
            <a:r>
              <a:rPr lang="en-US" dirty="0" smtClean="0"/>
              <a:t>                  Infrastructure - OPD </a:t>
            </a:r>
            <a:endParaRPr lang="en-IN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93863" y="2428875"/>
          <a:ext cx="8718550" cy="2412048"/>
        </p:xfrm>
        <a:graphic>
          <a:graphicData uri="http://schemas.openxmlformats.org/drawingml/2006/table">
            <a:tbl>
              <a:tblPr/>
              <a:tblGrid>
                <a:gridCol w="952500"/>
                <a:gridCol w="3402012"/>
                <a:gridCol w="2184400"/>
                <a:gridCol w="2179638"/>
              </a:tblGrid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Infrastructure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Number of Rooms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Criteria 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46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Outpatient department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Patient examination rooms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Refraction rooms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Investigation rooms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Clinical Demo room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Minor 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 Free Spectacle dispensing room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873125"/>
          </a:xfrm>
        </p:spPr>
        <p:txBody>
          <a:bodyPr/>
          <a:lstStyle/>
          <a:p>
            <a:r>
              <a:rPr lang="en-US" dirty="0" smtClean="0"/>
              <a:t>         Out-patient department</a:t>
            </a:r>
          </a:p>
        </p:txBody>
      </p:sp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93938" y="720725"/>
            <a:ext cx="7024687" cy="600868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371600" y="146050"/>
            <a:ext cx="9601200" cy="820738"/>
          </a:xfrm>
        </p:spPr>
        <p:txBody>
          <a:bodyPr/>
          <a:lstStyle/>
          <a:p>
            <a:r>
              <a:rPr lang="en-US" dirty="0" smtClean="0"/>
              <a:t>                  Infrastructure- In patients </a:t>
            </a:r>
            <a:endParaRPr lang="en-IN" dirty="0" smtClean="0"/>
          </a:p>
        </p:txBody>
      </p:sp>
      <p:graphicFrame>
        <p:nvGraphicFramePr>
          <p:cNvPr id="21540" name="Group 36"/>
          <p:cNvGraphicFramePr>
            <a:graphicFrameLocks noGrp="1"/>
          </p:cNvGraphicFramePr>
          <p:nvPr/>
        </p:nvGraphicFramePr>
        <p:xfrm>
          <a:off x="2032000" y="909638"/>
          <a:ext cx="8128000" cy="365760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  <a:gridCol w="2032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539" name="Group 35"/>
          <p:cNvGraphicFramePr>
            <a:graphicFrameLocks noGrp="1"/>
          </p:cNvGraphicFramePr>
          <p:nvPr/>
        </p:nvGraphicFramePr>
        <p:xfrm>
          <a:off x="2032000" y="987425"/>
          <a:ext cx="8128000" cy="1909128"/>
        </p:xfrm>
        <a:graphic>
          <a:graphicData uri="http://schemas.openxmlformats.org/drawingml/2006/table">
            <a:tbl>
              <a:tblPr/>
              <a:tblGrid>
                <a:gridCol w="814388"/>
                <a:gridCol w="3249612"/>
                <a:gridCol w="2032000"/>
                <a:gridCol w="2032000"/>
              </a:tblGrid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Infrastructure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Number of Rooms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Criteria 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06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Inpatient department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Total Beds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</a:tbl>
          </a:graphicData>
        </a:graphic>
      </p:graphicFrame>
      <p:pic>
        <p:nvPicPr>
          <p:cNvPr id="23583" name="Picture 25"/>
          <p:cNvPicPr>
            <a:picLocks noChangeAspect="1"/>
          </p:cNvPicPr>
          <p:nvPr/>
        </p:nvPicPr>
        <p:blipFill>
          <a:blip r:embed="rId3"/>
          <a:srcRect b="27908"/>
          <a:stretch>
            <a:fillRect/>
          </a:stretch>
        </p:blipFill>
        <p:spPr bwMode="auto">
          <a:xfrm>
            <a:off x="2855913" y="3338513"/>
            <a:ext cx="66325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089025"/>
          </a:xfrm>
        </p:spPr>
        <p:txBody>
          <a:bodyPr/>
          <a:lstStyle/>
          <a:p>
            <a:r>
              <a:rPr lang="en-US" dirty="0" smtClean="0"/>
              <a:t>            Infrastructure - Teaching space </a:t>
            </a:r>
            <a:endParaRPr lang="en-IN" dirty="0" smtClean="0"/>
          </a:p>
        </p:txBody>
      </p:sp>
      <p:graphicFrame>
        <p:nvGraphicFramePr>
          <p:cNvPr id="23579" name="Group 27"/>
          <p:cNvGraphicFramePr>
            <a:graphicFrameLocks noGrp="1"/>
          </p:cNvGraphicFramePr>
          <p:nvPr>
            <p:ph idx="1"/>
          </p:nvPr>
        </p:nvGraphicFramePr>
        <p:xfrm>
          <a:off x="1371600" y="871538"/>
          <a:ext cx="8788400" cy="2700338"/>
        </p:xfrm>
        <a:graphic>
          <a:graphicData uri="http://schemas.openxmlformats.org/drawingml/2006/table">
            <a:tbl>
              <a:tblPr/>
              <a:tblGrid>
                <a:gridCol w="2400300"/>
                <a:gridCol w="2425700"/>
                <a:gridCol w="1944688"/>
                <a:gridCol w="2017712"/>
              </a:tblGrid>
              <a:tr h="77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Infrastructure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Number of Rooms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Criteria 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92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4. Teaching rooms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Seminar room( ward)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Demonstration room (OPD)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Lecture theatres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College block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</a:tbl>
          </a:graphicData>
        </a:graphic>
      </p:graphicFrame>
      <p:pic>
        <p:nvPicPr>
          <p:cNvPr id="25619" name="Content Placeholder 4"/>
          <p:cNvPicPr>
            <a:picLocks noChangeAspect="1"/>
          </p:cNvPicPr>
          <p:nvPr/>
        </p:nvPicPr>
        <p:blipFill>
          <a:blip r:embed="rId3"/>
          <a:srcRect t="30611"/>
          <a:stretch>
            <a:fillRect/>
          </a:stretch>
        </p:blipFill>
        <p:spPr bwMode="auto">
          <a:xfrm>
            <a:off x="4159250" y="3748088"/>
            <a:ext cx="53911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6"/>
          <p:cNvPicPr>
            <a:picLocks noChangeAspect="1"/>
          </p:cNvPicPr>
          <p:nvPr/>
        </p:nvPicPr>
        <p:blipFill>
          <a:blip r:embed="rId4"/>
          <a:srcRect r="7413" b="53683"/>
          <a:stretch>
            <a:fillRect/>
          </a:stretch>
        </p:blipFill>
        <p:spPr bwMode="auto">
          <a:xfrm>
            <a:off x="1371600" y="3743325"/>
            <a:ext cx="2287588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demo room OPD</a:t>
            </a: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75" y="2389187"/>
            <a:ext cx="587692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10" y="2106612"/>
            <a:ext cx="2055181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1371600" y="22225"/>
            <a:ext cx="9601200" cy="1485900"/>
          </a:xfrm>
        </p:spPr>
        <p:txBody>
          <a:bodyPr/>
          <a:lstStyle/>
          <a:p>
            <a:pPr algn="ctr"/>
            <a:r>
              <a:rPr lang="en-US" dirty="0" smtClean="0"/>
              <a:t>Infrastructure - investigation rooms</a:t>
            </a:r>
          </a:p>
        </p:txBody>
      </p:sp>
      <p:graphicFrame>
        <p:nvGraphicFramePr>
          <p:cNvPr id="59519" name="Group 12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800217"/>
              </p:ext>
            </p:extLst>
          </p:nvPr>
        </p:nvGraphicFramePr>
        <p:xfrm>
          <a:off x="1023938" y="708025"/>
          <a:ext cx="10820400" cy="1800987"/>
        </p:xfrm>
        <a:graphic>
          <a:graphicData uri="http://schemas.openxmlformats.org/drawingml/2006/table">
            <a:tbl>
              <a:tblPr/>
              <a:tblGrid>
                <a:gridCol w="2186853"/>
                <a:gridCol w="3648867"/>
                <a:gridCol w="2917860"/>
                <a:gridCol w="2066820"/>
              </a:tblGrid>
              <a:tr h="8046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Infrastructure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Number of Rooms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Criteria Fulfilled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Investigation rooms ( ward)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                                  ( OPD)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</a:tbl>
          </a:graphicData>
        </a:graphic>
      </p:graphicFrame>
      <p:pic>
        <p:nvPicPr>
          <p:cNvPr id="29715" name="Picture 8"/>
          <p:cNvPicPr>
            <a:picLocks noChangeAspect="1"/>
          </p:cNvPicPr>
          <p:nvPr/>
        </p:nvPicPr>
        <p:blipFill>
          <a:blip r:embed="rId3"/>
          <a:srcRect r="7413" b="47720"/>
          <a:stretch>
            <a:fillRect/>
          </a:stretch>
        </p:blipFill>
        <p:spPr bwMode="auto">
          <a:xfrm>
            <a:off x="4614863" y="2832100"/>
            <a:ext cx="16414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6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2863" y="4802188"/>
            <a:ext cx="1597025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12"/>
          <p:cNvPicPr>
            <a:picLocks noChangeAspect="1"/>
          </p:cNvPicPr>
          <p:nvPr/>
        </p:nvPicPr>
        <p:blipFill>
          <a:blip r:embed="rId5"/>
          <a:srcRect b="24832"/>
          <a:stretch>
            <a:fillRect/>
          </a:stretch>
        </p:blipFill>
        <p:spPr bwMode="auto">
          <a:xfrm>
            <a:off x="1200150" y="2832100"/>
            <a:ext cx="338455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14"/>
          <p:cNvPicPr>
            <a:picLocks noChangeAspect="1"/>
          </p:cNvPicPr>
          <p:nvPr/>
        </p:nvPicPr>
        <p:blipFill>
          <a:blip r:embed="rId6"/>
          <a:srcRect t="18713" b="32164"/>
          <a:stretch>
            <a:fillRect/>
          </a:stretch>
        </p:blipFill>
        <p:spPr bwMode="auto">
          <a:xfrm>
            <a:off x="9720263" y="5002213"/>
            <a:ext cx="1560512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04075" y="2851150"/>
            <a:ext cx="43815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0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54563" y="5297488"/>
            <a:ext cx="24495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22313"/>
          </a:xfrm>
        </p:spPr>
        <p:txBody>
          <a:bodyPr/>
          <a:lstStyle/>
          <a:p>
            <a:r>
              <a:rPr lang="en-US" dirty="0" smtClean="0"/>
              <a:t>     Infrastructure –departmental library</a:t>
            </a:r>
            <a:endParaRPr lang="en-IN" dirty="0" smtClean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/>
        </p:nvGraphicFramePr>
        <p:xfrm>
          <a:off x="1371600" y="1916113"/>
          <a:ext cx="9601200" cy="1120522"/>
        </p:xfrm>
        <a:graphic>
          <a:graphicData uri="http://schemas.openxmlformats.org/drawingml/2006/table">
            <a:tbl>
              <a:tblPr/>
              <a:tblGrid>
                <a:gridCol w="2400300"/>
                <a:gridCol w="2400300"/>
                <a:gridCol w="2400300"/>
                <a:gridCol w="24003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Infrastructure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Number of Rooms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Criteria Fulfilled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Departmental library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</a:tbl>
          </a:graphicData>
        </a:graphic>
      </p:graphicFrame>
      <p:pic>
        <p:nvPicPr>
          <p:cNvPr id="31763" name="Picture 26"/>
          <p:cNvPicPr>
            <a:picLocks noChangeAspect="1"/>
          </p:cNvPicPr>
          <p:nvPr/>
        </p:nvPicPr>
        <p:blipFill>
          <a:blip r:embed="rId3"/>
          <a:srcRect l="12834" t="15237" r="29478" b="10095"/>
          <a:stretch>
            <a:fillRect/>
          </a:stretch>
        </p:blipFill>
        <p:spPr bwMode="auto">
          <a:xfrm>
            <a:off x="3395663" y="3570288"/>
            <a:ext cx="2357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5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9550" y="3406775"/>
            <a:ext cx="2012950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50888"/>
          </a:xfrm>
        </p:spPr>
        <p:txBody>
          <a:bodyPr/>
          <a:lstStyle/>
          <a:p>
            <a:r>
              <a:rPr lang="en-US" dirty="0" smtClean="0"/>
              <a:t>                  Infrastructure - OTs</a:t>
            </a:r>
            <a:endParaRPr lang="en-IN" dirty="0" smtClean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1371600" y="1538288"/>
          <a:ext cx="9020629" cy="2998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287"/>
                <a:gridCol w="3808028"/>
                <a:gridCol w="2255157"/>
                <a:gridCol w="2255157"/>
              </a:tblGrid>
              <a:tr h="693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Infrastructure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Number of Rooms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Criteria Fulfilled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/>
                </a:tc>
              </a:tr>
              <a:tr h="20783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Operation Theatre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OT tables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Pre operative room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Recovery room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Changing room for doctors and other staff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 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  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  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  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Fulfilled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           OPERATION THEATRE</a:t>
            </a:r>
            <a:endParaRPr lang="en-IN" dirty="0" smtClean="0"/>
          </a:p>
        </p:txBody>
      </p:sp>
      <p:sp>
        <p:nvSpPr>
          <p:cNvPr id="35842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985963"/>
            <a:ext cx="4973637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7438" y="1985963"/>
            <a:ext cx="517525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Outline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76845"/>
            <a:ext cx="9601200" cy="4717473"/>
          </a:xfrm>
        </p:spPr>
        <p:txBody>
          <a:bodyPr/>
          <a:lstStyle/>
          <a:p>
            <a:r>
              <a:rPr lang="en-US" sz="2400" dirty="0" smtClean="0"/>
              <a:t>Services provided by Department</a:t>
            </a:r>
          </a:p>
          <a:p>
            <a:r>
              <a:rPr lang="en-US" dirty="0" smtClean="0"/>
              <a:t> </a:t>
            </a:r>
            <a:r>
              <a:rPr lang="en-US" sz="2400" dirty="0"/>
              <a:t>Faculty and Staff </a:t>
            </a: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Teaching </a:t>
            </a:r>
            <a:r>
              <a:rPr lang="en-US" dirty="0" smtClean="0"/>
              <a:t>faculty</a:t>
            </a:r>
          </a:p>
          <a:p>
            <a:pPr marL="0" indent="0">
              <a:buNone/>
            </a:pPr>
            <a:r>
              <a:rPr lang="en-US" dirty="0" smtClean="0"/>
              <a:t>    Professors</a:t>
            </a:r>
            <a:r>
              <a:rPr lang="en-US" dirty="0"/>
              <a:t>: </a:t>
            </a:r>
            <a:r>
              <a:rPr lang="en-US" dirty="0" smtClean="0"/>
              <a:t>3;  </a:t>
            </a:r>
            <a:r>
              <a:rPr lang="en-US" dirty="0"/>
              <a:t>Assistant Professors: </a:t>
            </a:r>
            <a:r>
              <a:rPr lang="en-US" dirty="0" smtClean="0"/>
              <a:t>4 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Residents: SRs </a:t>
            </a:r>
            <a:r>
              <a:rPr lang="en-US" dirty="0" smtClean="0"/>
              <a:t>5; </a:t>
            </a:r>
            <a:r>
              <a:rPr lang="en-US" dirty="0"/>
              <a:t>and </a:t>
            </a:r>
            <a:r>
              <a:rPr lang="en-US" dirty="0" smtClean="0"/>
              <a:t>JRs 15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• Non-teaching staff </a:t>
            </a:r>
            <a:r>
              <a:rPr lang="en-US" dirty="0" smtClean="0"/>
              <a:t>: stenographer 1, </a:t>
            </a:r>
            <a:r>
              <a:rPr lang="en-US" dirty="0" smtClean="0"/>
              <a:t>refractionist</a:t>
            </a:r>
            <a:r>
              <a:rPr lang="en-US" dirty="0" smtClean="0"/>
              <a:t> 3, OT technicians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Infrastructure </a:t>
            </a:r>
            <a:endParaRPr lang="en-US" sz="2400" dirty="0" smtClean="0"/>
          </a:p>
          <a:p>
            <a:r>
              <a:rPr lang="en-US" sz="2400" dirty="0" smtClean="0"/>
              <a:t>Equipment</a:t>
            </a:r>
            <a:r>
              <a:rPr lang="en-US" dirty="0" smtClean="0"/>
              <a:t> 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Publications by faculty</a:t>
            </a:r>
            <a:endParaRPr lang="en-IN" sz="24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4310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800225" y="430213"/>
            <a:ext cx="9601200" cy="1047750"/>
          </a:xfrm>
        </p:spPr>
        <p:txBody>
          <a:bodyPr/>
          <a:lstStyle/>
          <a:p>
            <a:r>
              <a:rPr lang="en-US" sz="3600" b="1" dirty="0" smtClean="0"/>
              <a:t>RECOVERY ROOM AND OPERATION THEATRE</a:t>
            </a:r>
            <a:endParaRPr lang="en-IN" sz="3600" dirty="0" smtClean="0"/>
          </a:p>
        </p:txBody>
      </p:sp>
      <p:pic>
        <p:nvPicPr>
          <p:cNvPr id="37890" name="Picture 4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43138" y="1477963"/>
            <a:ext cx="8162925" cy="538003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1371600" y="130175"/>
            <a:ext cx="9601200" cy="900113"/>
          </a:xfrm>
        </p:spPr>
        <p:txBody>
          <a:bodyPr/>
          <a:lstStyle/>
          <a:p>
            <a:r>
              <a:rPr lang="en-US" dirty="0" smtClean="0"/>
              <a:t>                   Infrastructure –Eye Bank</a:t>
            </a:r>
            <a:endParaRPr lang="en-IN" dirty="0" smtClean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1371600" y="1030288"/>
          <a:ext cx="9601200" cy="1432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/>
                <a:gridCol w="2400300"/>
                <a:gridCol w="2400300"/>
                <a:gridCol w="2400300"/>
              </a:tblGrid>
              <a:tr h="609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Infrastructure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Number of Rooms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Criteria Fulfilled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/>
                </a:tc>
              </a:tr>
              <a:tr h="6823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Eye Bank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   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Fulfilled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99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9663" y="2655888"/>
            <a:ext cx="7373937" cy="4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2265363" y="0"/>
            <a:ext cx="5486400" cy="509588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Equipment - OPD 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graphicFrame>
        <p:nvGraphicFramePr>
          <p:cNvPr id="28816" name="Group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114862"/>
              </p:ext>
            </p:extLst>
          </p:nvPr>
        </p:nvGraphicFramePr>
        <p:xfrm>
          <a:off x="1009650" y="782638"/>
          <a:ext cx="10820400" cy="5766126"/>
        </p:xfrm>
        <a:graphic>
          <a:graphicData uri="http://schemas.openxmlformats.org/drawingml/2006/table">
            <a:tbl>
              <a:tblPr/>
              <a:tblGrid>
                <a:gridCol w="846138"/>
                <a:gridCol w="5707062"/>
                <a:gridCol w="1192213"/>
                <a:gridCol w="1154112"/>
                <a:gridCol w="1920875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 no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Name of item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Required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Available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Requirment 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Snellen Chart/Snellen drum with or without remote control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Trial set with trial frame both for adult and children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Automated Perimeter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Color vision chart - Original Ishihara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Near vision chart with different languages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Ophthalmoscope (Direct)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Streak Retinoscope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Indirect Ophthalmoscope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Slit lamp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Ophthalmoscope (Direct)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Applanation tonometer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Keratometer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Synoptophore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Maddox Rod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Maddox Wing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Diplopia goggles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Gonioscope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Placido disc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Prism Bar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Schiotz’s tonometer/Perkin’s Tonometer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385888" y="685800"/>
            <a:ext cx="9601200" cy="1485900"/>
          </a:xfrm>
        </p:spPr>
        <p:txBody>
          <a:bodyPr/>
          <a:lstStyle/>
          <a:p>
            <a:pPr eaLnBrk="1" hangingPunct="1"/>
            <a:r>
              <a:rPr lang="en-US" dirty="0" smtClean="0"/>
              <a:t>Major equipment in OPD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Fundus Camera - 1</a:t>
            </a:r>
          </a:p>
          <a:p>
            <a:pPr eaLnBrk="1" hangingPunct="1"/>
            <a:r>
              <a:rPr lang="en-US" dirty="0" smtClean="0"/>
              <a:t>Yag</a:t>
            </a:r>
            <a:r>
              <a:rPr lang="en-US" dirty="0" smtClean="0"/>
              <a:t> Laser - 1</a:t>
            </a:r>
          </a:p>
          <a:p>
            <a:pPr eaLnBrk="1" hangingPunct="1"/>
            <a:r>
              <a:rPr lang="en-US" dirty="0" smtClean="0"/>
              <a:t>Automated </a:t>
            </a:r>
            <a:r>
              <a:rPr lang="en-US" dirty="0" smtClean="0"/>
              <a:t>Perimetry</a:t>
            </a:r>
            <a:r>
              <a:rPr lang="en-US" dirty="0" smtClean="0"/>
              <a:t>  - 1</a:t>
            </a:r>
          </a:p>
          <a:p>
            <a:pPr eaLnBrk="1" hangingPunct="1"/>
            <a:r>
              <a:rPr lang="en-US" dirty="0" smtClean="0"/>
              <a:t>Retinal laser – 1</a:t>
            </a:r>
          </a:p>
          <a:p>
            <a:pPr eaLnBrk="1" hangingPunct="1"/>
            <a:r>
              <a:rPr lang="en-US" dirty="0" smtClean="0"/>
              <a:t>NCT – 2</a:t>
            </a:r>
          </a:p>
          <a:p>
            <a:pPr eaLnBrk="1" hangingPunct="1"/>
            <a:r>
              <a:rPr lang="en-US" dirty="0" smtClean="0"/>
              <a:t>Auto </a:t>
            </a:r>
            <a:r>
              <a:rPr lang="en-US" dirty="0" smtClean="0"/>
              <a:t>Kerato-refractometer</a:t>
            </a:r>
            <a:r>
              <a:rPr lang="en-US" dirty="0" smtClean="0"/>
              <a:t> – 2</a:t>
            </a:r>
          </a:p>
          <a:p>
            <a:pPr eaLnBrk="1" hangingPunct="1"/>
            <a:r>
              <a:rPr lang="en-US" dirty="0" smtClean="0"/>
              <a:t>Focimeter</a:t>
            </a:r>
            <a:r>
              <a:rPr lang="en-US" dirty="0" smtClean="0"/>
              <a:t> - 2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 idx="4294967295"/>
          </p:nvPr>
        </p:nvSpPr>
        <p:spPr>
          <a:xfrm>
            <a:off x="1371600" y="207963"/>
            <a:ext cx="9601200" cy="987425"/>
          </a:xfrm>
        </p:spPr>
        <p:txBody>
          <a:bodyPr/>
          <a:lstStyle/>
          <a:p>
            <a:pPr algn="ctr" eaLnBrk="1" hangingPunct="1"/>
            <a:r>
              <a:rPr lang="en-US" b="1" dirty="0" smtClean="0"/>
              <a:t>OPERATION THEATRE</a:t>
            </a:r>
          </a:p>
        </p:txBody>
      </p:sp>
      <p:pic>
        <p:nvPicPr>
          <p:cNvPr id="6246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938" y="1428750"/>
            <a:ext cx="4973637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7263" y="1428750"/>
            <a:ext cx="5175250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6507163" y="1525588"/>
            <a:ext cx="470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PHACO WITH OPERATING MICROSCOPE</a:t>
            </a: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1038225" y="1525588"/>
            <a:ext cx="470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PHACO WITH OPERATING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/>
          </p:nvPr>
        </p:nvSpPr>
        <p:spPr>
          <a:xfrm>
            <a:off x="1447800" y="177800"/>
            <a:ext cx="9601200" cy="649288"/>
          </a:xfrm>
        </p:spPr>
        <p:txBody>
          <a:bodyPr/>
          <a:lstStyle/>
          <a:p>
            <a:pPr algn="ctr" eaLnBrk="1" hangingPunct="1"/>
            <a:r>
              <a:rPr lang="en-US" sz="4000" b="1" dirty="0" smtClean="0"/>
              <a:t>EYE BANK</a:t>
            </a:r>
          </a:p>
        </p:txBody>
      </p:sp>
      <p:sp>
        <p:nvSpPr>
          <p:cNvPr id="6451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371600" y="2286000"/>
            <a:ext cx="4724400" cy="3581400"/>
          </a:xfrm>
        </p:spPr>
        <p:txBody>
          <a:bodyPr/>
          <a:lstStyle/>
          <a:p>
            <a:endParaRPr lang="en-US" sz="1800" dirty="0" smtClean="0"/>
          </a:p>
        </p:txBody>
      </p:sp>
      <p:sp>
        <p:nvSpPr>
          <p:cNvPr id="64515" name="Rectangle 6"/>
          <p:cNvSpPr>
            <a:spLocks noGrp="1"/>
          </p:cNvSpPr>
          <p:nvPr>
            <p:ph sz="half" idx="4294967295"/>
          </p:nvPr>
        </p:nvSpPr>
        <p:spPr>
          <a:xfrm>
            <a:off x="6248400" y="2286000"/>
            <a:ext cx="4724400" cy="3581400"/>
          </a:xfrm>
        </p:spPr>
        <p:txBody>
          <a:bodyPr/>
          <a:lstStyle/>
          <a:p>
            <a:endParaRPr lang="en-US" sz="1800" dirty="0" smtClean="0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1123950"/>
            <a:ext cx="1195705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9"/>
          <p:cNvSpPr txBox="1">
            <a:spLocks noChangeArrowheads="1"/>
          </p:cNvSpPr>
          <p:nvPr/>
        </p:nvSpPr>
        <p:spPr bwMode="auto">
          <a:xfrm>
            <a:off x="4624388" y="1227138"/>
            <a:ext cx="2908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 dirty="0"/>
          </a:p>
        </p:txBody>
      </p:sp>
      <p:sp>
        <p:nvSpPr>
          <p:cNvPr id="64518" name="Text Box 10"/>
          <p:cNvSpPr txBox="1">
            <a:spLocks noChangeArrowheads="1"/>
          </p:cNvSpPr>
          <p:nvPr/>
        </p:nvSpPr>
        <p:spPr bwMode="auto">
          <a:xfrm>
            <a:off x="4429125" y="1300163"/>
            <a:ext cx="3662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EYE</a:t>
            </a:r>
            <a:r>
              <a:rPr lang="en-US" sz="1800" b="1" dirty="0"/>
              <a:t> </a:t>
            </a:r>
            <a:r>
              <a:rPr lang="en-US" sz="2000" b="1" dirty="0"/>
              <a:t>BANK REFRIGERATOR</a:t>
            </a:r>
            <a:r>
              <a:rPr lang="en-US" sz="1800" dirty="0"/>
              <a:t> </a:t>
            </a:r>
          </a:p>
        </p:txBody>
      </p:sp>
      <p:sp>
        <p:nvSpPr>
          <p:cNvPr id="64519" name="Text Box 11"/>
          <p:cNvSpPr txBox="1">
            <a:spLocks noChangeArrowheads="1"/>
          </p:cNvSpPr>
          <p:nvPr/>
        </p:nvSpPr>
        <p:spPr bwMode="auto">
          <a:xfrm>
            <a:off x="1355725" y="3987800"/>
            <a:ext cx="1719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SPECULAR </a:t>
            </a:r>
            <a:r>
              <a:rPr lang="en-US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25400"/>
            <a:ext cx="102616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1371600" y="249238"/>
            <a:ext cx="9601200" cy="14859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Instruments– Major OT 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235290"/>
              </p:ext>
            </p:extLst>
          </p:nvPr>
        </p:nvGraphicFramePr>
        <p:xfrm>
          <a:off x="1050925" y="1428750"/>
          <a:ext cx="10531475" cy="5175253"/>
        </p:xfrm>
        <a:graphic>
          <a:graphicData uri="http://schemas.openxmlformats.org/drawingml/2006/table">
            <a:tbl>
              <a:tblPr/>
              <a:tblGrid>
                <a:gridCol w="860425"/>
                <a:gridCol w="3352800"/>
                <a:gridCol w="1409700"/>
                <a:gridCol w="1973263"/>
                <a:gridCol w="2935287"/>
              </a:tblGrid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 no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Name of item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Required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Available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Requirment 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Operating microscope with TV Unit with camera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Cryo unit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Cataract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Glaucoma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DCR set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Entropion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Enucleation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Evisceration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Squint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Keratoplasty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Vitrectomy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Operation Theatre Table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Operation Theatre Light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090613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Major equipment in OT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1357313" y="1090613"/>
            <a:ext cx="9601200" cy="4776787"/>
          </a:xfrm>
        </p:spPr>
        <p:txBody>
          <a:bodyPr/>
          <a:lstStyle/>
          <a:p>
            <a:pPr eaLnBrk="1" hangingPunct="1"/>
            <a:r>
              <a:rPr lang="en-US" dirty="0" smtClean="0"/>
              <a:t>Phaco</a:t>
            </a:r>
            <a:r>
              <a:rPr lang="en-US" dirty="0" smtClean="0"/>
              <a:t> machine with anterior </a:t>
            </a:r>
            <a:r>
              <a:rPr lang="en-US" dirty="0" smtClean="0"/>
              <a:t>vitrectomy</a:t>
            </a:r>
            <a:r>
              <a:rPr lang="en-US" dirty="0" smtClean="0"/>
              <a:t> - 5</a:t>
            </a:r>
          </a:p>
          <a:p>
            <a:pPr eaLnBrk="1" hangingPunct="1"/>
            <a:r>
              <a:rPr lang="en-US" dirty="0" smtClean="0"/>
              <a:t>Vitrectomy</a:t>
            </a:r>
            <a:r>
              <a:rPr lang="en-US" dirty="0" smtClean="0"/>
              <a:t> machine  – 1</a:t>
            </a:r>
          </a:p>
          <a:p>
            <a:pPr eaLnBrk="1" hangingPunct="1"/>
            <a:r>
              <a:rPr lang="en-US" dirty="0" smtClean="0"/>
              <a:t>Endolaser</a:t>
            </a:r>
            <a:r>
              <a:rPr lang="en-US" dirty="0" smtClean="0"/>
              <a:t> -1</a:t>
            </a:r>
          </a:p>
          <a:p>
            <a:pPr eaLnBrk="1" hangingPunct="1"/>
            <a:r>
              <a:rPr lang="en-US" dirty="0" smtClean="0"/>
              <a:t>Operating Microscope -4</a:t>
            </a:r>
          </a:p>
          <a:p>
            <a:pPr eaLnBrk="1" hangingPunct="1"/>
            <a:r>
              <a:rPr lang="en-US" dirty="0" smtClean="0"/>
              <a:t>Cryo</a:t>
            </a:r>
            <a:r>
              <a:rPr lang="en-US" dirty="0" smtClean="0"/>
              <a:t> sets- 4</a:t>
            </a:r>
          </a:p>
          <a:p>
            <a:pPr eaLnBrk="1" hangingPunct="1"/>
            <a:r>
              <a:rPr lang="en-US" dirty="0" smtClean="0"/>
              <a:t>Bipolar diathermy – 4</a:t>
            </a:r>
          </a:p>
          <a:p>
            <a:pPr eaLnBrk="1" hangingPunct="1"/>
            <a:r>
              <a:rPr lang="en-US" dirty="0" smtClean="0"/>
              <a:t>Laser indirect ophthalmoscope-1</a:t>
            </a:r>
          </a:p>
          <a:p>
            <a:pPr eaLnBrk="1" hangingPunct="1"/>
            <a:r>
              <a:rPr lang="en-US" dirty="0" smtClean="0"/>
              <a:t>Indirect ophthalmoscope -1</a:t>
            </a:r>
          </a:p>
          <a:p>
            <a:pPr eaLnBrk="1" hangingPunct="1"/>
            <a:r>
              <a:rPr lang="en-US" dirty="0" smtClean="0"/>
              <a:t>Electrolysis machine -1</a:t>
            </a:r>
          </a:p>
          <a:p>
            <a:pPr eaLnBrk="1" hangingPunct="1"/>
            <a:r>
              <a:rPr lang="en-US" dirty="0" smtClean="0"/>
              <a:t>Equipment for General </a:t>
            </a:r>
            <a:r>
              <a:rPr lang="en-US" dirty="0" smtClean="0"/>
              <a:t>Anaesthesia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Equipment – Minor OT </a:t>
            </a:r>
          </a:p>
        </p:txBody>
      </p:sp>
      <p:graphicFrame>
        <p:nvGraphicFramePr>
          <p:cNvPr id="4" name="Content Placeholder 3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1250950" y="1925638"/>
          <a:ext cx="9448800" cy="3180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/>
                  </a:extLst>
                </a:gridCol>
                <a:gridCol w="1889760">
                  <a:extLst>
                    <a:ext uri="{9D8B030D-6E8A-4147-A177-3AD203B41FA5}"/>
                  </a:extLst>
                </a:gridCol>
                <a:gridCol w="1889760">
                  <a:extLst>
                    <a:ext uri="{9D8B030D-6E8A-4147-A177-3AD203B41FA5}"/>
                  </a:extLst>
                </a:gridCol>
                <a:gridCol w="1889760">
                  <a:extLst>
                    <a:ext uri="{9D8B030D-6E8A-4147-A177-3AD203B41FA5}"/>
                  </a:extLst>
                </a:gridCol>
                <a:gridCol w="1889760">
                  <a:extLst>
                    <a:ext uri="{9D8B030D-6E8A-4147-A177-3AD203B41FA5}"/>
                  </a:extLst>
                </a:gridCol>
              </a:tblGrid>
              <a:tr h="711476">
                <a:tc>
                  <a:txBody>
                    <a:bodyPr/>
                    <a:lstStyle/>
                    <a:p>
                      <a:r>
                        <a:rPr lang="en-US" dirty="0"/>
                        <a:t>S 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 of item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Required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Available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Requirement Fulfilled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2205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 table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Should be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2205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 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Should be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 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22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Instrument for suture removal/foreign body 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Should be available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sets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55964"/>
          </a:xfrm>
        </p:spPr>
        <p:txBody>
          <a:bodyPr/>
          <a:lstStyle/>
          <a:p>
            <a:r>
              <a:rPr lang="en-US" b="1" i="1" dirty="0" smtClean="0"/>
              <a:t>Services </a:t>
            </a:r>
            <a:r>
              <a:rPr lang="en-US" b="1" i="1" dirty="0"/>
              <a:t>provided by the </a:t>
            </a:r>
            <a:r>
              <a:rPr lang="en-US" b="1" i="1" dirty="0" smtClean="0"/>
              <a:t>department 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41764"/>
            <a:ext cx="9601200" cy="4862945"/>
          </a:xfrm>
        </p:spPr>
        <p:txBody>
          <a:bodyPr/>
          <a:lstStyle/>
          <a:p>
            <a:pPr lvl="0"/>
            <a:r>
              <a:rPr lang="en-US" i="1" dirty="0" smtClean="0"/>
              <a:t>Comprehensive </a:t>
            </a:r>
            <a:r>
              <a:rPr lang="en-US" i="1" dirty="0"/>
              <a:t>ophthalmic care all type of major and minor eye diseases.</a:t>
            </a:r>
            <a:endParaRPr lang="en-IN" dirty="0"/>
          </a:p>
          <a:p>
            <a:pPr lvl="0"/>
            <a:r>
              <a:rPr lang="en-US" i="1" dirty="0" smtClean="0"/>
              <a:t>Management </a:t>
            </a:r>
            <a:r>
              <a:rPr lang="en-US" i="1" dirty="0"/>
              <a:t>both medical and surgical of emergency cases.  </a:t>
            </a:r>
            <a:endParaRPr lang="en-US" i="1" dirty="0" smtClean="0"/>
          </a:p>
          <a:p>
            <a:pPr marL="0" lvl="0" indent="0">
              <a:buNone/>
            </a:pPr>
            <a:endParaRPr lang="en-IN" dirty="0"/>
          </a:p>
          <a:p>
            <a:pPr lvl="0"/>
            <a:r>
              <a:rPr lang="en-US" i="1" dirty="0" smtClean="0"/>
              <a:t>Major </a:t>
            </a:r>
            <a:r>
              <a:rPr lang="en-US" i="1" dirty="0"/>
              <a:t>type of ocular surgeries performed by the department include: phacoemulsification, SICS, ECCE, Paediatric cataract surgery, various type of glaucoma surgeries including </a:t>
            </a:r>
            <a:r>
              <a:rPr lang="en-US" i="1" dirty="0"/>
              <a:t>Trabeculectomy</a:t>
            </a:r>
            <a:r>
              <a:rPr lang="en-US" i="1" dirty="0"/>
              <a:t> with / without </a:t>
            </a:r>
            <a:r>
              <a:rPr lang="en-US" i="1" dirty="0"/>
              <a:t>mitomycin</a:t>
            </a:r>
            <a:r>
              <a:rPr lang="en-US" i="1" dirty="0"/>
              <a:t> C, </a:t>
            </a:r>
            <a:r>
              <a:rPr lang="en-US" i="1" dirty="0"/>
              <a:t>Trabeculectomy</a:t>
            </a:r>
            <a:r>
              <a:rPr lang="en-US" i="1" dirty="0"/>
              <a:t> with amniotic membrane, glaucoma implants, destructive procedures, surgery for congenital glaucoma.  All types of ptosis, lid reconstruction, </a:t>
            </a:r>
            <a:r>
              <a:rPr lang="en-US" i="1" dirty="0"/>
              <a:t>orbitotomy</a:t>
            </a:r>
            <a:r>
              <a:rPr lang="en-US" i="1" dirty="0"/>
              <a:t>.  All types of lacrimal sac &amp; </a:t>
            </a:r>
            <a:r>
              <a:rPr lang="en-US" i="1" dirty="0"/>
              <a:t>canalicular</a:t>
            </a:r>
            <a:r>
              <a:rPr lang="en-US" i="1" dirty="0"/>
              <a:t>  surgeries, trauma surgeries, simple retinal /VR surgeries, anterior and pars </a:t>
            </a:r>
            <a:r>
              <a:rPr lang="en-US" i="1" dirty="0"/>
              <a:t>plana</a:t>
            </a:r>
            <a:r>
              <a:rPr lang="en-US" i="1" dirty="0"/>
              <a:t> </a:t>
            </a:r>
            <a:r>
              <a:rPr lang="en-US" i="1" dirty="0"/>
              <a:t>vitrectomies</a:t>
            </a:r>
            <a:r>
              <a:rPr lang="en-US" i="1" dirty="0"/>
              <a:t>, surgeries for squint, </a:t>
            </a:r>
            <a:r>
              <a:rPr lang="en-US" i="1" dirty="0"/>
              <a:t>enucleation</a:t>
            </a:r>
            <a:r>
              <a:rPr lang="en-US" i="1" dirty="0"/>
              <a:t> evisceration, </a:t>
            </a:r>
            <a:r>
              <a:rPr lang="en-US" i="1" dirty="0"/>
              <a:t>ectropion</a:t>
            </a:r>
            <a:r>
              <a:rPr lang="en-US" i="1" dirty="0"/>
              <a:t>, </a:t>
            </a:r>
            <a:r>
              <a:rPr lang="en-US" i="1" dirty="0"/>
              <a:t>entropion</a:t>
            </a:r>
            <a:r>
              <a:rPr lang="en-US" i="1" dirty="0"/>
              <a:t>, </a:t>
            </a:r>
            <a:r>
              <a:rPr lang="en-US" i="1" dirty="0"/>
              <a:t>pterygium</a:t>
            </a:r>
            <a:r>
              <a:rPr lang="en-US" i="1" dirty="0"/>
              <a:t>, </a:t>
            </a:r>
            <a:r>
              <a:rPr lang="en-US" i="1" dirty="0" smtClean="0"/>
              <a:t>limbal</a:t>
            </a:r>
            <a:r>
              <a:rPr lang="en-US" i="1" dirty="0" smtClean="0"/>
              <a:t> </a:t>
            </a:r>
            <a:r>
              <a:rPr lang="en-US" i="1" dirty="0"/>
              <a:t>grafts, amniotic membrane transplant.  </a:t>
            </a:r>
            <a:endParaRPr lang="en-US" i="1" dirty="0" smtClean="0"/>
          </a:p>
          <a:p>
            <a:pPr marL="0" lvl="0" indent="0">
              <a:buNone/>
            </a:pPr>
            <a:endParaRPr lang="en-IN" dirty="0"/>
          </a:p>
          <a:p>
            <a:pPr lvl="0"/>
            <a:r>
              <a:rPr lang="en-US" i="1" dirty="0" smtClean="0"/>
              <a:t>Department </a:t>
            </a:r>
            <a:r>
              <a:rPr lang="en-US" i="1" dirty="0"/>
              <a:t>also provides Eye Bank and Cornea grafting services.   </a:t>
            </a:r>
            <a:endParaRPr lang="en-IN" dirty="0"/>
          </a:p>
          <a:p>
            <a:pPr marL="0" indent="0">
              <a:buNone/>
            </a:pPr>
            <a:r>
              <a:rPr lang="en-US" i="1" dirty="0"/>
              <a:t>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7122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1385888" y="685800"/>
            <a:ext cx="9601200" cy="14859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Equipment – Ward</a:t>
            </a:r>
          </a:p>
        </p:txBody>
      </p:sp>
      <p:graphicFrame>
        <p:nvGraphicFramePr>
          <p:cNvPr id="4" name="Content Placeholder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74725" y="1428750"/>
          <a:ext cx="10939081" cy="5055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66">
                  <a:extLst>
                    <a:ext uri="{9D8B030D-6E8A-4147-A177-3AD203B41FA5}"/>
                  </a:extLst>
                </a:gridCol>
                <a:gridCol w="3185767">
                  <a:extLst>
                    <a:ext uri="{9D8B030D-6E8A-4147-A177-3AD203B41FA5}"/>
                  </a:extLst>
                </a:gridCol>
                <a:gridCol w="2187816">
                  <a:extLst>
                    <a:ext uri="{9D8B030D-6E8A-4147-A177-3AD203B41FA5}"/>
                  </a:extLst>
                </a:gridCol>
                <a:gridCol w="2187816">
                  <a:extLst>
                    <a:ext uri="{9D8B030D-6E8A-4147-A177-3AD203B41FA5}"/>
                  </a:extLst>
                </a:gridCol>
                <a:gridCol w="2187816">
                  <a:extLst>
                    <a:ext uri="{9D8B030D-6E8A-4147-A177-3AD203B41FA5}"/>
                  </a:extLst>
                </a:gridCol>
              </a:tblGrid>
              <a:tr h="292358">
                <a:tc>
                  <a:txBody>
                    <a:bodyPr/>
                    <a:lstStyle/>
                    <a:p>
                      <a:r>
                        <a:rPr lang="en-US" dirty="0"/>
                        <a:t>S 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 of item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Required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Available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Requirement Fulfilled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4109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Slit lamp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55331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Snellen chart/Snellen drum with or without remote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 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94491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Trial set with trial frame both for adult and children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94491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Near vision chart with different languages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9481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 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9481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Ophthalmoscope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650841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Indirect Ophthalmoscope/ video indirect ophthalmoscope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 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602166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 media Projector with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Fulfilled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1371600" y="241300"/>
            <a:ext cx="9601200" cy="1041400"/>
          </a:xfrm>
        </p:spPr>
        <p:txBody>
          <a:bodyPr/>
          <a:lstStyle/>
          <a:p>
            <a:pPr eaLnBrk="1" hangingPunct="1"/>
            <a:r>
              <a:rPr lang="en-US" dirty="0" smtClean="0"/>
              <a:t>Other equipment available in ward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682625" y="696913"/>
            <a:ext cx="4586288" cy="595788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en-US" dirty="0" smtClean="0"/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Autorefrectometer</a:t>
            </a:r>
            <a:r>
              <a:rPr lang="en-US" dirty="0" smtClean="0"/>
              <a:t> - 4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Keratometer</a:t>
            </a:r>
            <a:r>
              <a:rPr lang="en-US" dirty="0" smtClean="0"/>
              <a:t> - 2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Autorefkeratometer</a:t>
            </a:r>
            <a:r>
              <a:rPr lang="en-US" dirty="0" smtClean="0"/>
              <a:t> - 1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Auto </a:t>
            </a:r>
            <a:r>
              <a:rPr lang="en-US" dirty="0" smtClean="0"/>
              <a:t>lensometer</a:t>
            </a:r>
            <a:r>
              <a:rPr lang="en-US" dirty="0" smtClean="0"/>
              <a:t> - 3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Visuals </a:t>
            </a:r>
            <a:r>
              <a:rPr lang="en-US" dirty="0" smtClean="0"/>
              <a:t>Yag</a:t>
            </a:r>
            <a:r>
              <a:rPr lang="en-US" dirty="0" smtClean="0"/>
              <a:t>-II 2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NCT - 2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OCT – 1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Practice Eye for </a:t>
            </a:r>
            <a:r>
              <a:rPr lang="en-US" dirty="0" smtClean="0"/>
              <a:t>Retinoscopy</a:t>
            </a:r>
            <a:r>
              <a:rPr lang="en-US" dirty="0" smtClean="0"/>
              <a:t> – 2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Photo slit lamp – 1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UBM – 2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B scan – 1</a:t>
            </a:r>
          </a:p>
          <a:p>
            <a:pPr eaLnBrk="1" hangingPunct="1">
              <a:lnSpc>
                <a:spcPct val="100000"/>
              </a:lnSpc>
            </a:pPr>
            <a:r>
              <a:rPr lang="en-US" dirty="0" smtClean="0"/>
              <a:t>VER/ERG/EOG -1 </a:t>
            </a:r>
          </a:p>
        </p:txBody>
      </p:sp>
      <p:sp>
        <p:nvSpPr>
          <p:cNvPr id="74755" name="Content Placeholder 2"/>
          <p:cNvSpPr txBox="1">
            <a:spLocks/>
          </p:cNvSpPr>
          <p:nvPr/>
        </p:nvSpPr>
        <p:spPr bwMode="auto">
          <a:xfrm>
            <a:off x="6616700" y="696913"/>
            <a:ext cx="4586288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endParaRPr lang="en-US" sz="2000" dirty="0">
              <a:solidFill>
                <a:schemeClr val="tx2"/>
              </a:solidFill>
              <a:latin typeface="Franklin Gothic Book" pitchFamily="34" charset="0"/>
            </a:endParaRP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Tonopen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 – 4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Eye bank specular – 1 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Eye bank fridge – 1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Perkin tonometer – 2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Pelli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robson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 CS chart – 2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Eldrige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 green lantern test – 1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90 D Lens – 4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78 D lens – 1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30 D lens – 1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Hertel’s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exophthalmometer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 -1 </a:t>
            </a:r>
          </a:p>
          <a:p>
            <a:pPr marL="382588" indent="-382588">
              <a:buFont typeface="Wingdings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Specular microscope -1 </a:t>
            </a:r>
          </a:p>
          <a:p>
            <a:pPr marL="382588" indent="-382588">
              <a:buFont typeface="Wingdings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Pachymeter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 – 1</a:t>
            </a:r>
          </a:p>
          <a:p>
            <a:pPr marL="382588" indent="-382588">
              <a:spcBef>
                <a:spcPts val="10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Optical 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biometer</a:t>
            </a:r>
            <a:r>
              <a:rPr lang="en-US" sz="2000" dirty="0">
                <a:solidFill>
                  <a:schemeClr val="tx2"/>
                </a:solidFill>
                <a:latin typeface="Franklin Gothic Book" pitchFamily="34" charset="0"/>
              </a:rPr>
              <a:t>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>
          <a:xfrm>
            <a:off x="1371600" y="276225"/>
            <a:ext cx="9601200" cy="869950"/>
          </a:xfrm>
        </p:spPr>
        <p:txBody>
          <a:bodyPr/>
          <a:lstStyle/>
          <a:p>
            <a:r>
              <a:rPr lang="en-US" dirty="0" smtClean="0"/>
              <a:t>     Clinical material of the Department </a:t>
            </a:r>
          </a:p>
        </p:txBody>
      </p:sp>
      <p:graphicFrame>
        <p:nvGraphicFramePr>
          <p:cNvPr id="91459" name="Group 3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309583"/>
              </p:ext>
            </p:extLst>
          </p:nvPr>
        </p:nvGraphicFramePr>
        <p:xfrm>
          <a:off x="2430463" y="1347788"/>
          <a:ext cx="8004175" cy="4920870"/>
        </p:xfrm>
        <a:graphic>
          <a:graphicData uri="http://schemas.openxmlformats.org/drawingml/2006/table">
            <a:tbl>
              <a:tblPr/>
              <a:tblGrid>
                <a:gridCol w="820737"/>
                <a:gridCol w="2133600"/>
                <a:gridCol w="1377950"/>
                <a:gridCol w="1176338"/>
                <a:gridCol w="1117600"/>
                <a:gridCol w="137795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S. No.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Average workload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Year 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Year 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Year 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Covid year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2020*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Total no. of patients in OPD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102293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112637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117424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29029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2..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Total  number of patients admitted(IPD)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38321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22969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21605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3.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Total no. of major operations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2218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1805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2205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4.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Total no. of minor operations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652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644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670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5.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Emergencies- MLC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                  Non MLC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1615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511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1460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582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987425"/>
          </a:xfrm>
        </p:spPr>
        <p:txBody>
          <a:bodyPr/>
          <a:lstStyle/>
          <a:p>
            <a:r>
              <a:rPr lang="en-US" dirty="0" smtClean="0"/>
              <a:t>                   Specialty clinics</a:t>
            </a:r>
          </a:p>
        </p:txBody>
      </p:sp>
      <p:graphicFrame>
        <p:nvGraphicFramePr>
          <p:cNvPr id="97399" name="Group 1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974242"/>
              </p:ext>
            </p:extLst>
          </p:nvPr>
        </p:nvGraphicFramePr>
        <p:xfrm>
          <a:off x="812800" y="987425"/>
          <a:ext cx="10464800" cy="6102224"/>
        </p:xfrm>
        <a:graphic>
          <a:graphicData uri="http://schemas.openxmlformats.org/drawingml/2006/table">
            <a:tbl>
              <a:tblPr/>
              <a:tblGrid>
                <a:gridCol w="550863"/>
                <a:gridCol w="2141537"/>
                <a:gridCol w="2119313"/>
                <a:gridCol w="1514475"/>
                <a:gridCol w="2103437"/>
                <a:gridCol w="2035175"/>
              </a:tblGrid>
              <a:tr h="6334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S.No.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Name of the Clinic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Days on which held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Timings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Average No. of cases attended (New Cases)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Name of Clinic In-charge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Glaucoma Clinic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Thursday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1.30pm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22/ 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Dr. PK Sahu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8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2.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Retina Clinic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Friday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1.30pm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17/week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Dr. Jolly Rohatgi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3.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Refraction Clinic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Daily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8am-2pm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150/day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Consultant in opd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4.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Eye Bank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Monday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1.30pm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3/week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Dr. PK Sahu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5.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ea typeface="Calibri" pitchFamily="34" charset="0"/>
                          <a:cs typeface="Times New Roman" pitchFamily="18" charset="0"/>
                        </a:rPr>
                        <a:t>Squint Clinic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Tuesday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1.30pm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9/week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Dr. GK Das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6.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Oculoplasty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Saturday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1.30pm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11/week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Dr. GK Das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7.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Neurophthalmology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Tuesday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1.30pm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5/week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anklin Gothic Book" pitchFamily="34" charset="0"/>
                        </a:rPr>
                        <a:t>Dr. Jolly Rohatgi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ClrTx/>
                        <a:buSzTx/>
                        <a:buFont typeface="Franklin Gothic Book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Publications list – 2017 onwards</a:t>
            </a:r>
          </a:p>
        </p:txBody>
      </p:sp>
      <p:sp>
        <p:nvSpPr>
          <p:cNvPr id="76802" name="Content Placeholder 4"/>
          <p:cNvSpPr>
            <a:spLocks noGrp="1"/>
          </p:cNvSpPr>
          <p:nvPr>
            <p:ph idx="1"/>
          </p:nvPr>
        </p:nvSpPr>
        <p:spPr>
          <a:xfrm>
            <a:off x="1371600" y="1552575"/>
            <a:ext cx="9601200" cy="4314825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1. </a:t>
            </a:r>
            <a:r>
              <a:rPr lang="en-US" dirty="0" smtClean="0">
                <a:hlinkClick r:id="rId3"/>
              </a:rPr>
              <a:t>Conjunctival</a:t>
            </a:r>
            <a:r>
              <a:rPr lang="en-US" dirty="0" smtClean="0">
                <a:hlinkClick r:id="rId3"/>
              </a:rPr>
              <a:t> Ulcers in </a:t>
            </a:r>
            <a:r>
              <a:rPr lang="en-US" dirty="0" smtClean="0">
                <a:hlinkClick r:id="rId3"/>
              </a:rPr>
              <a:t>Behcet's</a:t>
            </a:r>
            <a:r>
              <a:rPr lang="en-US" dirty="0" smtClean="0">
                <a:hlinkClick r:id="rId3"/>
              </a:rPr>
              <a:t> Disease and Response to Colchicine</a:t>
            </a:r>
            <a:endParaRPr lang="en-US" dirty="0" smtClean="0"/>
          </a:p>
          <a:p>
            <a:pPr>
              <a:buFont typeface="Franklin Gothic Book" pitchFamily="34" charset="0"/>
              <a:buNone/>
            </a:pPr>
            <a:r>
              <a:rPr lang="en-US" dirty="0" smtClean="0"/>
              <a:t>Ishmeet</a:t>
            </a:r>
            <a:r>
              <a:rPr lang="en-US" dirty="0" smtClean="0"/>
              <a:t> Kaur, </a:t>
            </a:r>
            <a:r>
              <a:rPr lang="en-US" dirty="0" smtClean="0"/>
              <a:t>Archana</a:t>
            </a:r>
            <a:r>
              <a:rPr lang="en-US" dirty="0" smtClean="0"/>
              <a:t> </a:t>
            </a:r>
            <a:r>
              <a:rPr lang="en-US" dirty="0" smtClean="0"/>
              <a:t>Singal</a:t>
            </a:r>
            <a:r>
              <a:rPr lang="en-US" dirty="0" smtClean="0"/>
              <a:t>, Jolly </a:t>
            </a:r>
            <a:r>
              <a:rPr lang="en-US" dirty="0" smtClean="0"/>
              <a:t>Rohatgi</a:t>
            </a:r>
            <a:endParaRPr lang="en-US" dirty="0" smtClean="0"/>
          </a:p>
          <a:p>
            <a:pPr>
              <a:buFont typeface="Franklin Gothic Book" pitchFamily="34" charset="0"/>
              <a:buNone/>
            </a:pPr>
            <a:r>
              <a:rPr lang="en-US" dirty="0" smtClean="0"/>
              <a:t>Indian </a:t>
            </a:r>
            <a:r>
              <a:rPr lang="en-US" dirty="0" smtClean="0"/>
              <a:t>Dermatol</a:t>
            </a:r>
            <a:r>
              <a:rPr lang="en-US" dirty="0" smtClean="0"/>
              <a:t> Online J. 2020 Nov-Dec; 11(6): 1005–1006. Published online 2020 Sep 19. </a:t>
            </a:r>
            <a:r>
              <a:rPr lang="en-US" dirty="0" smtClean="0"/>
              <a:t>doi</a:t>
            </a:r>
            <a:r>
              <a:rPr lang="en-US" dirty="0" smtClean="0"/>
              <a:t>: 10.4103/idoj.IDOJ_362_20</a:t>
            </a:r>
          </a:p>
          <a:p>
            <a:pPr>
              <a:buFont typeface="Franklin Gothic Book" pitchFamily="34" charset="0"/>
              <a:buNone/>
            </a:pPr>
            <a:r>
              <a:rPr lang="en-US" dirty="0" smtClean="0"/>
              <a:t>PMCID: PMC7734981</a:t>
            </a:r>
          </a:p>
          <a:p>
            <a:r>
              <a:rPr lang="en-US" dirty="0" smtClean="0"/>
              <a:t>2. </a:t>
            </a:r>
            <a:r>
              <a:rPr lang="en-US" dirty="0" smtClean="0">
                <a:hlinkClick r:id="rId4"/>
              </a:rPr>
              <a:t>Outcomes of preoperative </a:t>
            </a:r>
            <a:r>
              <a:rPr lang="en-US" dirty="0" smtClean="0">
                <a:hlinkClick r:id="rId4"/>
              </a:rPr>
              <a:t>intrapterygial</a:t>
            </a:r>
            <a:r>
              <a:rPr lang="en-US" dirty="0" smtClean="0">
                <a:hlinkClick r:id="rId4"/>
              </a:rPr>
              <a:t> injection of </a:t>
            </a:r>
            <a:r>
              <a:rPr lang="en-US" dirty="0" smtClean="0">
                <a:hlinkClick r:id="rId4"/>
              </a:rPr>
              <a:t>mitomycin</a:t>
            </a:r>
            <a:r>
              <a:rPr lang="en-US" dirty="0" smtClean="0">
                <a:hlinkClick r:id="rId4"/>
              </a:rPr>
              <a:t> C for </a:t>
            </a:r>
            <a:r>
              <a:rPr lang="en-US" dirty="0" smtClean="0">
                <a:hlinkClick r:id="rId4"/>
              </a:rPr>
              <a:t>pterygium</a:t>
            </a:r>
            <a:r>
              <a:rPr lang="en-US" dirty="0" smtClean="0">
                <a:hlinkClick r:id="rId4"/>
              </a:rPr>
              <a:t> excision with and without inferior </a:t>
            </a:r>
            <a:r>
              <a:rPr lang="en-US" dirty="0" smtClean="0">
                <a:hlinkClick r:id="rId4"/>
              </a:rPr>
              <a:t>conjunctival</a:t>
            </a:r>
            <a:r>
              <a:rPr lang="en-US" dirty="0" smtClean="0">
                <a:hlinkClick r:id="rId4"/>
              </a:rPr>
              <a:t> flap</a:t>
            </a:r>
            <a:endParaRPr lang="en-US" dirty="0" smtClean="0"/>
          </a:p>
          <a:p>
            <a:pPr>
              <a:buFont typeface="Franklin Gothic Book" pitchFamily="34" charset="0"/>
              <a:buNone/>
            </a:pPr>
            <a:r>
              <a:rPr lang="en-US" dirty="0" smtClean="0"/>
              <a:t>Ved</a:t>
            </a:r>
            <a:r>
              <a:rPr lang="en-US" dirty="0" smtClean="0"/>
              <a:t> Prakash Gupta, </a:t>
            </a:r>
            <a:r>
              <a:rPr lang="en-US" dirty="0" smtClean="0"/>
              <a:t>Shekhar</a:t>
            </a:r>
            <a:r>
              <a:rPr lang="en-US" dirty="0" smtClean="0"/>
              <a:t> </a:t>
            </a:r>
            <a:r>
              <a:rPr lang="en-US" dirty="0" smtClean="0"/>
              <a:t>Sanghi</a:t>
            </a:r>
            <a:r>
              <a:rPr lang="en-US" dirty="0" smtClean="0"/>
              <a:t>, Jolly </a:t>
            </a:r>
            <a:r>
              <a:rPr lang="en-US" dirty="0" smtClean="0"/>
              <a:t>Rohatgi</a:t>
            </a:r>
            <a:r>
              <a:rPr lang="en-US" dirty="0" smtClean="0"/>
              <a:t>, </a:t>
            </a:r>
            <a:r>
              <a:rPr lang="en-US" dirty="0" smtClean="0"/>
              <a:t>Upreet</a:t>
            </a:r>
            <a:r>
              <a:rPr lang="en-US" dirty="0" smtClean="0"/>
              <a:t> Dhaliwal</a:t>
            </a:r>
          </a:p>
          <a:p>
            <a:pPr>
              <a:buFont typeface="Franklin Gothic Book" pitchFamily="34" charset="0"/>
              <a:buNone/>
            </a:pPr>
            <a:r>
              <a:rPr lang="en-US" dirty="0" smtClean="0"/>
              <a:t>Oman J </a:t>
            </a:r>
            <a:r>
              <a:rPr lang="en-US" dirty="0" smtClean="0"/>
              <a:t>Ophthalmol</a:t>
            </a:r>
            <a:r>
              <a:rPr lang="en-US" dirty="0" smtClean="0"/>
              <a:t>. 2019 Sep-Dec; 12(3): 171–176. Published online 2019 Oct 11. </a:t>
            </a:r>
            <a:r>
              <a:rPr lang="en-US" dirty="0" smtClean="0"/>
              <a:t>doi</a:t>
            </a:r>
            <a:r>
              <a:rPr lang="en-US" dirty="0" smtClean="0"/>
              <a:t>: 10.4103/ojo.OJO_129_2018</a:t>
            </a:r>
          </a:p>
          <a:p>
            <a:pPr>
              <a:buFont typeface="Franklin Gothic Book" pitchFamily="34" charset="0"/>
              <a:buNone/>
            </a:pPr>
            <a:r>
              <a:rPr lang="en-US" dirty="0" smtClean="0"/>
              <a:t>PMCID: PMC6826598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/>
          </p:cNvSpPr>
          <p:nvPr>
            <p:ph type="body" idx="1"/>
          </p:nvPr>
        </p:nvSpPr>
        <p:spPr>
          <a:xfrm>
            <a:off x="1371600" y="685800"/>
            <a:ext cx="9601200" cy="5672138"/>
          </a:xfrm>
        </p:spPr>
        <p:txBody>
          <a:bodyPr/>
          <a:lstStyle/>
          <a:p>
            <a:pPr>
              <a:lnSpc>
                <a:spcPct val="84000"/>
              </a:lnSpc>
            </a:pPr>
            <a:r>
              <a:rPr lang="en-US" sz="1600" dirty="0" smtClean="0"/>
              <a:t>3. </a:t>
            </a:r>
            <a:r>
              <a:rPr lang="en-US" sz="1600" dirty="0" smtClean="0">
                <a:hlinkClick r:id="rId3"/>
              </a:rPr>
              <a:t>Adjustment to acquired vision loss in adults presenting for visual disability certification</a:t>
            </a:r>
            <a:endParaRPr lang="en-US" sz="1600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sz="1600" dirty="0" smtClean="0"/>
              <a:t>    Aditya Nakade, Jolly </a:t>
            </a:r>
            <a:r>
              <a:rPr lang="en-US" sz="1600" dirty="0" smtClean="0"/>
              <a:t>Rohatgi</a:t>
            </a:r>
            <a:r>
              <a:rPr lang="en-US" sz="1600" dirty="0" smtClean="0"/>
              <a:t>, </a:t>
            </a:r>
            <a:r>
              <a:rPr lang="en-US" sz="1600" dirty="0" smtClean="0"/>
              <a:t>Manjeet</a:t>
            </a:r>
            <a:r>
              <a:rPr lang="en-US" sz="1600" dirty="0" smtClean="0"/>
              <a:t> S Bhatia, </a:t>
            </a:r>
            <a:r>
              <a:rPr lang="en-US" sz="1600" dirty="0" smtClean="0"/>
              <a:t>Upreet</a:t>
            </a:r>
            <a:r>
              <a:rPr lang="en-US" sz="1600" dirty="0" smtClean="0"/>
              <a:t> Dhaliwal</a:t>
            </a:r>
          </a:p>
          <a:p>
            <a:pPr marL="0" indent="0">
              <a:lnSpc>
                <a:spcPct val="84000"/>
              </a:lnSpc>
              <a:buNone/>
            </a:pPr>
            <a:r>
              <a:rPr lang="en-US" sz="1600" dirty="0" smtClean="0"/>
              <a:t>    </a:t>
            </a:r>
            <a:r>
              <a:rPr lang="pt-BR" sz="1600" dirty="0" smtClean="0"/>
              <a:t>Indian J Ophthalmol. 2017 Mar; 65(3): 228–232. doi: 10.4103/ijo.IJO_483_16</a:t>
            </a:r>
            <a:endParaRPr lang="en-US" sz="1600" dirty="0" smtClean="0"/>
          </a:p>
          <a:p>
            <a:pPr>
              <a:lnSpc>
                <a:spcPct val="84000"/>
              </a:lnSpc>
            </a:pPr>
            <a:r>
              <a:rPr lang="en-US" sz="1600" dirty="0" smtClean="0"/>
              <a:t>4. </a:t>
            </a:r>
            <a:r>
              <a:rPr lang="en-US" sz="1600" dirty="0" smtClean="0">
                <a:hlinkClick r:id="rId4"/>
              </a:rPr>
              <a:t>A Prospective Study of Anterior Segment Ocular Parameters in </a:t>
            </a:r>
            <a:r>
              <a:rPr lang="en-US" sz="1600" dirty="0" smtClean="0">
                <a:hlinkClick r:id="rId4"/>
              </a:rPr>
              <a:t>Anisometropia</a:t>
            </a:r>
            <a:endParaRPr lang="en-US" sz="1600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sz="1600" dirty="0" smtClean="0"/>
              <a:t>     </a:t>
            </a:r>
            <a:r>
              <a:rPr lang="en-US" sz="1600" dirty="0" smtClean="0"/>
              <a:t>Neha</a:t>
            </a:r>
            <a:r>
              <a:rPr lang="en-US" sz="1600" dirty="0" smtClean="0"/>
              <a:t> Singh, Jolly </a:t>
            </a:r>
            <a:r>
              <a:rPr lang="en-US" sz="1600" dirty="0" smtClean="0"/>
              <a:t>Rohatgi</a:t>
            </a:r>
            <a:r>
              <a:rPr lang="en-US" sz="1600" dirty="0" smtClean="0"/>
              <a:t>, </a:t>
            </a:r>
            <a:r>
              <a:rPr lang="en-US" sz="1600" dirty="0" smtClean="0"/>
              <a:t>Vinod</a:t>
            </a:r>
            <a:r>
              <a:rPr lang="en-US" sz="1600" dirty="0" smtClean="0"/>
              <a:t> Kumar, Korean J </a:t>
            </a:r>
            <a:r>
              <a:rPr lang="en-US" sz="1600" dirty="0" smtClean="0"/>
              <a:t>Ophthalmol</a:t>
            </a:r>
            <a:r>
              <a:rPr lang="en-US" sz="1600" dirty="0" smtClean="0"/>
              <a:t>. 2017 Apr; 31(2): 165–171. Published                                   online 2017 Mar 21.doi: 10.3341/kjo.2017.31.2.165</a:t>
            </a:r>
          </a:p>
          <a:p>
            <a:pPr>
              <a:lnSpc>
                <a:spcPct val="84000"/>
              </a:lnSpc>
            </a:pPr>
            <a:r>
              <a:rPr lang="en-US" sz="1600" dirty="0" smtClean="0"/>
              <a:t>5. </a:t>
            </a:r>
            <a:r>
              <a:rPr lang="en-US" sz="1600" dirty="0" smtClean="0">
                <a:hlinkClick r:id="rId5"/>
              </a:rPr>
              <a:t>Measurement of </a:t>
            </a:r>
            <a:r>
              <a:rPr lang="en-US" sz="1600" dirty="0" smtClean="0">
                <a:hlinkClick r:id="rId5"/>
              </a:rPr>
              <a:t>peripapillary</a:t>
            </a:r>
            <a:r>
              <a:rPr lang="en-US" sz="1600" dirty="0" smtClean="0">
                <a:hlinkClick r:id="rId5"/>
              </a:rPr>
              <a:t> retinal nerve fiber layer thickness and macular thickness in </a:t>
            </a:r>
            <a:r>
              <a:rPr lang="en-US" sz="1600" dirty="0" smtClean="0">
                <a:hlinkClick r:id="rId5"/>
              </a:rPr>
              <a:t>anisometropia</a:t>
            </a:r>
            <a:r>
              <a:rPr lang="en-US" sz="1600" dirty="0" smtClean="0">
                <a:hlinkClick r:id="rId5"/>
              </a:rPr>
              <a:t>       using spectral domain optical coherence tomography: a prospective study</a:t>
            </a:r>
            <a:endParaRPr lang="en-US" sz="1600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sz="1600" dirty="0" smtClean="0"/>
              <a:t>        </a:t>
            </a:r>
            <a:r>
              <a:rPr lang="en-US" sz="1600" dirty="0" smtClean="0"/>
              <a:t>Neha</a:t>
            </a:r>
            <a:r>
              <a:rPr lang="en-US" sz="1600" dirty="0" smtClean="0"/>
              <a:t> Singh, Jolly </a:t>
            </a:r>
            <a:r>
              <a:rPr lang="en-US" sz="1600" dirty="0" smtClean="0"/>
              <a:t>Rohatgi</a:t>
            </a:r>
            <a:r>
              <a:rPr lang="en-US" sz="1600" dirty="0" smtClean="0"/>
              <a:t>, </a:t>
            </a:r>
            <a:r>
              <a:rPr lang="en-US" sz="1600" dirty="0" smtClean="0"/>
              <a:t>Ved</a:t>
            </a:r>
            <a:r>
              <a:rPr lang="en-US" sz="1600" dirty="0" smtClean="0"/>
              <a:t> Prakash Gupta, </a:t>
            </a:r>
            <a:r>
              <a:rPr lang="en-US" sz="1600" dirty="0" smtClean="0"/>
              <a:t>Vinod</a:t>
            </a:r>
            <a:r>
              <a:rPr lang="en-US" sz="1600" dirty="0" smtClean="0"/>
              <a:t> Kumar</a:t>
            </a:r>
          </a:p>
          <a:p>
            <a:pPr marL="0" indent="0">
              <a:lnSpc>
                <a:spcPct val="84000"/>
              </a:lnSpc>
              <a:buNone/>
            </a:pPr>
            <a:r>
              <a:rPr lang="en-US" sz="1600" dirty="0" smtClean="0"/>
              <a:t>        </a:t>
            </a:r>
            <a:r>
              <a:rPr lang="en-US" sz="1600" dirty="0" smtClean="0"/>
              <a:t>Clin</a:t>
            </a:r>
            <a:r>
              <a:rPr lang="en-US" sz="1600" dirty="0" smtClean="0"/>
              <a:t> </a:t>
            </a:r>
            <a:r>
              <a:rPr lang="en-US" sz="1600" dirty="0" smtClean="0"/>
              <a:t>Ophthalmol</a:t>
            </a:r>
            <a:r>
              <a:rPr lang="en-US" sz="1600" dirty="0" smtClean="0"/>
              <a:t>. 2017; 11: 429–434. Published online 2017 Feb 23. </a:t>
            </a:r>
            <a:r>
              <a:rPr lang="en-US" sz="1600" dirty="0" smtClean="0"/>
              <a:t>doi</a:t>
            </a:r>
            <a:r>
              <a:rPr lang="en-US" sz="1600" dirty="0" smtClean="0"/>
              <a:t>: 10.2147/OPTH.S123273</a:t>
            </a:r>
          </a:p>
          <a:p>
            <a:pPr>
              <a:lnSpc>
                <a:spcPct val="84000"/>
              </a:lnSpc>
            </a:pPr>
            <a:r>
              <a:rPr lang="en-US" sz="1600" dirty="0" smtClean="0"/>
              <a:t>6. </a:t>
            </a:r>
            <a:r>
              <a:rPr lang="en-US" sz="1600" dirty="0" smtClean="0">
                <a:hlinkClick r:id="rId6"/>
              </a:rPr>
              <a:t>Comparative Evaluation of Corneal Endothelium in Diabetic Patients Undergoing Phacoemulsification</a:t>
            </a:r>
            <a:endParaRPr lang="en-US" sz="1600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sz="1600" dirty="0" smtClean="0"/>
              <a:t>Pramod</a:t>
            </a:r>
            <a:r>
              <a:rPr lang="en-US" sz="1600" dirty="0" smtClean="0"/>
              <a:t> Kumar </a:t>
            </a:r>
            <a:r>
              <a:rPr lang="en-US" sz="1600" dirty="0" smtClean="0"/>
              <a:t>Sahu</a:t>
            </a:r>
            <a:r>
              <a:rPr lang="en-US" sz="1600" dirty="0" smtClean="0"/>
              <a:t>, </a:t>
            </a:r>
            <a:r>
              <a:rPr lang="en-US" sz="1600" dirty="0" smtClean="0"/>
              <a:t>Gopal</a:t>
            </a:r>
            <a:r>
              <a:rPr lang="en-US" sz="1600" dirty="0" smtClean="0"/>
              <a:t> </a:t>
            </a:r>
            <a:r>
              <a:rPr lang="en-US" sz="1600" dirty="0" smtClean="0"/>
              <a:t>Krushna</a:t>
            </a:r>
            <a:r>
              <a:rPr lang="en-US" sz="1600" dirty="0" smtClean="0"/>
              <a:t> Das, </a:t>
            </a:r>
            <a:r>
              <a:rPr lang="en-US" sz="1600" dirty="0" smtClean="0"/>
              <a:t>Sumeet</a:t>
            </a:r>
            <a:r>
              <a:rPr lang="en-US" sz="1600" dirty="0" smtClean="0"/>
              <a:t> Agrawal, </a:t>
            </a:r>
            <a:r>
              <a:rPr lang="en-US" sz="1600" dirty="0" smtClean="0"/>
              <a:t>Sabitabh</a:t>
            </a:r>
            <a:r>
              <a:rPr lang="en-US" sz="1600" dirty="0" smtClean="0"/>
              <a:t> Kumar, </a:t>
            </a:r>
            <a:r>
              <a:rPr lang="en-US" sz="1600" dirty="0" smtClean="0"/>
              <a:t>Nitish</a:t>
            </a:r>
            <a:r>
              <a:rPr lang="en-US" sz="1600" dirty="0" smtClean="0"/>
              <a:t> Kumar</a:t>
            </a:r>
          </a:p>
          <a:p>
            <a:pPr marL="0" indent="0">
              <a:lnSpc>
                <a:spcPct val="84000"/>
              </a:lnSpc>
              <a:buNone/>
            </a:pPr>
            <a:r>
              <a:rPr lang="en-US" sz="1600" dirty="0" smtClean="0"/>
              <a:t>Middle East </a:t>
            </a:r>
            <a:r>
              <a:rPr lang="en-US" sz="1600" dirty="0" smtClean="0"/>
              <a:t>Afr</a:t>
            </a:r>
            <a:r>
              <a:rPr lang="en-US" sz="1600" dirty="0" smtClean="0"/>
              <a:t> J </a:t>
            </a:r>
            <a:r>
              <a:rPr lang="en-US" sz="1600" dirty="0" smtClean="0"/>
              <a:t>Ophthalmol</a:t>
            </a:r>
            <a:r>
              <a:rPr lang="en-US" sz="1600" dirty="0" smtClean="0"/>
              <a:t>. 2017 Oct-Dec; 24(4): 195–201. </a:t>
            </a:r>
            <a:r>
              <a:rPr lang="en-US" sz="1600" dirty="0" smtClean="0"/>
              <a:t>doi</a:t>
            </a:r>
            <a:r>
              <a:rPr lang="en-US" sz="1600" dirty="0" smtClean="0"/>
              <a:t>: 10.4103/meajo.MEAJO_212_16</a:t>
            </a:r>
          </a:p>
          <a:p>
            <a:pPr marL="0" indent="0">
              <a:lnSpc>
                <a:spcPct val="84000"/>
              </a:lnSpc>
              <a:buNone/>
            </a:pPr>
            <a:r>
              <a:rPr lang="en-US" sz="1600" dirty="0" smtClean="0"/>
              <a:t>PMCID: </a:t>
            </a:r>
            <a:endParaRPr lang="en-US" sz="1600" dirty="0" smtClean="0">
              <a:hlinkClick r:id="rId7"/>
            </a:endParaRPr>
          </a:p>
          <a:p>
            <a:pPr marL="0" indent="0">
              <a:lnSpc>
                <a:spcPct val="84000"/>
              </a:lnSpc>
              <a:buNone/>
            </a:pPr>
            <a:r>
              <a:rPr lang="en-US" sz="1600" dirty="0" smtClean="0">
                <a:hlinkClick r:id="rId7"/>
              </a:rPr>
              <a:t/>
            </a:r>
            <a:br>
              <a:rPr lang="en-US" sz="1600" dirty="0" smtClean="0">
                <a:hlinkClick r:id="rId7"/>
              </a:rPr>
            </a:b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3"/>
          <p:cNvSpPr>
            <a:spLocks noGrp="1"/>
          </p:cNvSpPr>
          <p:nvPr>
            <p:ph type="body" idx="1"/>
          </p:nvPr>
        </p:nvSpPr>
        <p:spPr>
          <a:xfrm>
            <a:off x="1371600" y="434975"/>
            <a:ext cx="9601200" cy="5432425"/>
          </a:xfrm>
        </p:spPr>
        <p:txBody>
          <a:bodyPr/>
          <a:lstStyle/>
          <a:p>
            <a:pPr>
              <a:lnSpc>
                <a:spcPct val="84000"/>
              </a:lnSpc>
            </a:pPr>
            <a:r>
              <a:rPr lang="en-US" dirty="0" smtClean="0">
                <a:hlinkClick r:id="rId3"/>
              </a:rPr>
              <a:t>7. Evaluation of </a:t>
            </a:r>
            <a:r>
              <a:rPr lang="en-US" dirty="0" smtClean="0">
                <a:hlinkClick r:id="rId3"/>
              </a:rPr>
              <a:t>intravitreal</a:t>
            </a:r>
            <a:r>
              <a:rPr lang="en-US" dirty="0" smtClean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bevacizumab</a:t>
            </a:r>
            <a:r>
              <a:rPr lang="en-US" dirty="0" smtClean="0">
                <a:hlinkClick r:id="rId3"/>
              </a:rPr>
              <a:t> as </a:t>
            </a:r>
            <a:r>
              <a:rPr lang="en-US" dirty="0" smtClean="0">
                <a:hlinkClick r:id="rId3"/>
              </a:rPr>
              <a:t>monotherapy</a:t>
            </a:r>
            <a:r>
              <a:rPr lang="en-US" dirty="0" smtClean="0">
                <a:hlinkClick r:id="rId3"/>
              </a:rPr>
              <a:t> and in combination with macular grid laser photocoagulation in diffuse diabetic macular edema</a:t>
            </a:r>
            <a:endParaRPr lang="en-US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Gopal</a:t>
            </a:r>
            <a:r>
              <a:rPr lang="en-US" dirty="0" smtClean="0"/>
              <a:t> K. Das, </a:t>
            </a:r>
            <a:r>
              <a:rPr lang="en-US" dirty="0" smtClean="0"/>
              <a:t>Pramod</a:t>
            </a:r>
            <a:r>
              <a:rPr lang="en-US" dirty="0" smtClean="0"/>
              <a:t> K. </a:t>
            </a:r>
            <a:r>
              <a:rPr lang="en-US" dirty="0" smtClean="0"/>
              <a:t>Sahu</a:t>
            </a:r>
            <a:r>
              <a:rPr lang="en-US" dirty="0" smtClean="0"/>
              <a:t>, Laura V. L. </a:t>
            </a:r>
            <a:r>
              <a:rPr lang="en-US" dirty="0" smtClean="0"/>
              <a:t>Biakthangi</a:t>
            </a:r>
            <a:r>
              <a:rPr lang="en-US" dirty="0" smtClean="0"/>
              <a:t>, </a:t>
            </a:r>
            <a:r>
              <a:rPr lang="en-US" dirty="0" smtClean="0"/>
              <a:t>Divya</a:t>
            </a:r>
            <a:r>
              <a:rPr lang="en-US" dirty="0" smtClean="0"/>
              <a:t> Jain</a:t>
            </a:r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Oman J </a:t>
            </a:r>
            <a:r>
              <a:rPr lang="en-US" dirty="0" smtClean="0"/>
              <a:t>Ophthalmol</a:t>
            </a:r>
            <a:r>
              <a:rPr lang="en-US" dirty="0" smtClean="0"/>
              <a:t>. 2018 Sep-Dec; 11(3): 248–253. </a:t>
            </a:r>
            <a:r>
              <a:rPr lang="en-US" dirty="0" smtClean="0"/>
              <a:t>doi</a:t>
            </a:r>
            <a:r>
              <a:rPr lang="en-US" dirty="0" smtClean="0"/>
              <a:t>: 10.4103/ojo.OJO_196_2016</a:t>
            </a:r>
          </a:p>
          <a:p>
            <a:pPr>
              <a:lnSpc>
                <a:spcPct val="84000"/>
              </a:lnSpc>
            </a:pPr>
            <a:r>
              <a:rPr lang="en-US" dirty="0" smtClean="0"/>
              <a:t>8. </a:t>
            </a:r>
            <a:r>
              <a:rPr lang="en-US" dirty="0" smtClean="0">
                <a:hlinkClick r:id="rId4"/>
              </a:rPr>
              <a:t>Comparative Evaluation of Corneal Endothelium in Patients with Diabetes Undergoing Phacoemulsification</a:t>
            </a:r>
            <a:endParaRPr lang="pt-BR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pt-BR" dirty="0" smtClean="0"/>
              <a:t>    Pramod K. Sahu, Gopal K. Das, Sumeet Agrawal, Sabitabh Kumar</a:t>
            </a:r>
            <a:endParaRPr lang="en-US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    Middle East </a:t>
            </a:r>
            <a:r>
              <a:rPr lang="en-US" dirty="0" smtClean="0"/>
              <a:t>Afr</a:t>
            </a:r>
            <a:r>
              <a:rPr lang="en-US" dirty="0" smtClean="0"/>
              <a:t> J </a:t>
            </a:r>
            <a:r>
              <a:rPr lang="en-US" dirty="0" smtClean="0"/>
              <a:t>Ophthalmol</a:t>
            </a:r>
            <a:r>
              <a:rPr lang="en-US" dirty="0" smtClean="0"/>
              <a:t>. 2017 Apr-Jun; 24(2): 74–   80. </a:t>
            </a:r>
            <a:r>
              <a:rPr lang="en-US" dirty="0" smtClean="0"/>
              <a:t>doi</a:t>
            </a:r>
            <a:r>
              <a:rPr lang="en-US" dirty="0" smtClean="0"/>
              <a:t>: 10.4103/meajo.MEAJO_242_15</a:t>
            </a:r>
          </a:p>
          <a:p>
            <a:pPr>
              <a:lnSpc>
                <a:spcPct val="84000"/>
              </a:lnSpc>
            </a:pPr>
            <a:r>
              <a:rPr lang="en-US" dirty="0" smtClean="0"/>
              <a:t>9. </a:t>
            </a:r>
            <a:r>
              <a:rPr lang="en-US" dirty="0" smtClean="0">
                <a:hlinkClick r:id="rId5"/>
              </a:rPr>
              <a:t>Cutaneous basal cell carcinoma with mixed histology: </a:t>
            </a:r>
            <a:r>
              <a:rPr lang="en-US" dirty="0" smtClean="0">
                <a:hlinkClick r:id="rId5"/>
              </a:rPr>
              <a:t>Cytomorphological</a:t>
            </a:r>
            <a:r>
              <a:rPr lang="en-US" dirty="0" smtClean="0">
                <a:hlinkClick r:id="rId5"/>
              </a:rPr>
              <a:t> features of two unusual cases</a:t>
            </a:r>
            <a:endParaRPr lang="en-US" dirty="0" smtClean="0"/>
          </a:p>
          <a:p>
            <a:pPr>
              <a:lnSpc>
                <a:spcPct val="84000"/>
              </a:lnSpc>
            </a:pPr>
            <a:r>
              <a:rPr lang="en-US" dirty="0" smtClean="0"/>
              <a:t>Surbhi</a:t>
            </a:r>
            <a:r>
              <a:rPr lang="en-US" dirty="0" smtClean="0"/>
              <a:t> </a:t>
            </a:r>
            <a:r>
              <a:rPr lang="en-US" dirty="0" smtClean="0"/>
              <a:t>Goyal</a:t>
            </a:r>
            <a:r>
              <a:rPr lang="en-US" dirty="0" smtClean="0"/>
              <a:t>, </a:t>
            </a:r>
            <a:r>
              <a:rPr lang="en-US" dirty="0" smtClean="0"/>
              <a:t>Ruchi</a:t>
            </a:r>
            <a:r>
              <a:rPr lang="en-US" dirty="0" smtClean="0"/>
              <a:t> </a:t>
            </a:r>
            <a:r>
              <a:rPr lang="en-US" dirty="0" smtClean="0"/>
              <a:t>Rathore</a:t>
            </a:r>
            <a:r>
              <a:rPr lang="en-US" dirty="0" smtClean="0"/>
              <a:t>, </a:t>
            </a:r>
            <a:r>
              <a:rPr lang="en-US" dirty="0" smtClean="0"/>
              <a:t>Sonal</a:t>
            </a:r>
            <a:r>
              <a:rPr lang="en-US" dirty="0" smtClean="0"/>
              <a:t> Sharma, </a:t>
            </a:r>
            <a:r>
              <a:rPr lang="en-US" dirty="0" smtClean="0"/>
              <a:t>Vinod</a:t>
            </a:r>
            <a:r>
              <a:rPr lang="en-US" dirty="0" smtClean="0"/>
              <a:t> Kumar Arora, </a:t>
            </a:r>
            <a:r>
              <a:rPr lang="en-US" dirty="0" smtClean="0"/>
              <a:t>Gopal</a:t>
            </a:r>
            <a:r>
              <a:rPr lang="en-US" dirty="0" smtClean="0"/>
              <a:t> </a:t>
            </a:r>
            <a:r>
              <a:rPr lang="en-US" dirty="0" smtClean="0"/>
              <a:t>Krushna</a:t>
            </a:r>
            <a:r>
              <a:rPr lang="en-US" dirty="0" smtClean="0"/>
              <a:t> Das, </a:t>
            </a:r>
            <a:r>
              <a:rPr lang="en-US" dirty="0" smtClean="0"/>
              <a:t>Archana</a:t>
            </a:r>
            <a:r>
              <a:rPr lang="en-US" dirty="0" smtClean="0"/>
              <a:t> </a:t>
            </a:r>
            <a:r>
              <a:rPr lang="en-US" dirty="0" smtClean="0"/>
              <a:t>Singal</a:t>
            </a:r>
            <a:endParaRPr lang="en-US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J </a:t>
            </a:r>
            <a:r>
              <a:rPr lang="en-US" dirty="0" smtClean="0"/>
              <a:t>Cytol</a:t>
            </a:r>
            <a:r>
              <a:rPr lang="en-US" dirty="0" smtClean="0"/>
              <a:t>. 2017 Apr-Jun; 34(2): 115–118. </a:t>
            </a:r>
            <a:r>
              <a:rPr lang="en-US" dirty="0" smtClean="0"/>
              <a:t>doi</a:t>
            </a:r>
            <a:r>
              <a:rPr lang="en-US" dirty="0" smtClean="0"/>
              <a:t>: 10.4103/0970-9371.203566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3"/>
          <p:cNvSpPr>
            <a:spLocks noGrp="1"/>
          </p:cNvSpPr>
          <p:nvPr>
            <p:ph type="body" idx="1"/>
          </p:nvPr>
        </p:nvSpPr>
        <p:spPr>
          <a:xfrm>
            <a:off x="1371600" y="550863"/>
            <a:ext cx="9601200" cy="5316537"/>
          </a:xfrm>
        </p:spPr>
        <p:txBody>
          <a:bodyPr/>
          <a:lstStyle/>
          <a:p>
            <a:pPr>
              <a:lnSpc>
                <a:spcPct val="74000"/>
              </a:lnSpc>
            </a:pPr>
            <a:r>
              <a:rPr lang="en-US" sz="1800" dirty="0" smtClean="0"/>
              <a:t>10. </a:t>
            </a:r>
            <a:r>
              <a:rPr lang="en-US" sz="1800" dirty="0" smtClean="0">
                <a:hlinkClick r:id="rId3"/>
              </a:rPr>
              <a:t>Palmoplantar</a:t>
            </a:r>
            <a:r>
              <a:rPr lang="en-US" sz="1800" dirty="0" smtClean="0">
                <a:hlinkClick r:id="rId3"/>
              </a:rPr>
              <a:t> </a:t>
            </a:r>
            <a:r>
              <a:rPr lang="en-US" sz="1800" dirty="0" smtClean="0">
                <a:hlinkClick r:id="rId3"/>
              </a:rPr>
              <a:t>Keratoderma</a:t>
            </a:r>
            <a:r>
              <a:rPr lang="en-US" sz="1800" dirty="0" smtClean="0">
                <a:hlinkClick r:id="rId3"/>
              </a:rPr>
              <a:t> with </a:t>
            </a:r>
            <a:r>
              <a:rPr lang="en-US" sz="1800" dirty="0" smtClean="0">
                <a:hlinkClick r:id="rId3"/>
              </a:rPr>
              <a:t>Keratoconus</a:t>
            </a:r>
            <a:endParaRPr lang="en-US" sz="1800" dirty="0" smtClean="0"/>
          </a:p>
          <a:p>
            <a:pPr marL="0" indent="0">
              <a:lnSpc>
                <a:spcPct val="74000"/>
              </a:lnSpc>
              <a:buNone/>
            </a:pPr>
            <a:r>
              <a:rPr lang="en-US" sz="1800" dirty="0" smtClean="0"/>
              <a:t>Ved</a:t>
            </a:r>
            <a:r>
              <a:rPr lang="en-US" sz="1800" dirty="0" smtClean="0"/>
              <a:t> Prakash Gupta, </a:t>
            </a:r>
            <a:r>
              <a:rPr lang="en-US" sz="1800" dirty="0" smtClean="0"/>
              <a:t>Isha</a:t>
            </a:r>
            <a:r>
              <a:rPr lang="en-US" sz="1800" dirty="0" smtClean="0"/>
              <a:t> </a:t>
            </a:r>
            <a:r>
              <a:rPr lang="en-US" sz="1800" dirty="0" smtClean="0"/>
              <a:t>Chaudhari</a:t>
            </a:r>
            <a:endParaRPr lang="en-US" sz="1800" dirty="0" smtClean="0"/>
          </a:p>
          <a:p>
            <a:pPr marL="0" indent="0">
              <a:lnSpc>
                <a:spcPct val="74000"/>
              </a:lnSpc>
              <a:buNone/>
            </a:pPr>
            <a:r>
              <a:rPr lang="en-US" sz="1800" dirty="0" smtClean="0"/>
              <a:t>    Middle East </a:t>
            </a:r>
            <a:r>
              <a:rPr lang="en-US" sz="1800" dirty="0" smtClean="0"/>
              <a:t>Afr</a:t>
            </a:r>
            <a:r>
              <a:rPr lang="en-US" sz="1800" dirty="0" smtClean="0"/>
              <a:t> J </a:t>
            </a:r>
            <a:r>
              <a:rPr lang="en-US" sz="1800" dirty="0" smtClean="0"/>
              <a:t>Ophthalmol</a:t>
            </a:r>
            <a:r>
              <a:rPr lang="en-US" sz="1800" dirty="0" smtClean="0"/>
              <a:t>. 2018 Jan-Mar; 25(1): 49–51. </a:t>
            </a:r>
            <a:r>
              <a:rPr lang="en-US" sz="1800" dirty="0" smtClean="0"/>
              <a:t>doi</a:t>
            </a:r>
            <a:r>
              <a:rPr lang="en-US" sz="1800" dirty="0" smtClean="0"/>
              <a:t>: 10.4103/meajo.MEAJO_221_17</a:t>
            </a:r>
          </a:p>
          <a:p>
            <a:pPr marL="0" indent="0">
              <a:lnSpc>
                <a:spcPct val="74000"/>
              </a:lnSpc>
              <a:buNone/>
            </a:pPr>
            <a:r>
              <a:rPr lang="en-US" sz="1800" dirty="0" smtClean="0"/>
              <a:t>       PMCID: PMC5974819</a:t>
            </a:r>
          </a:p>
          <a:p>
            <a:pPr>
              <a:lnSpc>
                <a:spcPct val="74000"/>
              </a:lnSpc>
            </a:pPr>
            <a:r>
              <a:rPr lang="en-US" sz="1800" dirty="0" smtClean="0"/>
              <a:t>11. </a:t>
            </a:r>
            <a:r>
              <a:rPr lang="en-US" sz="1800" dirty="0" smtClean="0">
                <a:hlinkClick r:id="rId4"/>
              </a:rPr>
              <a:t>Efficacy of </a:t>
            </a:r>
            <a:r>
              <a:rPr lang="en-US" sz="1800" dirty="0" smtClean="0">
                <a:hlinkClick r:id="rId4"/>
              </a:rPr>
              <a:t>Phacotrabeculectomy</a:t>
            </a:r>
            <a:r>
              <a:rPr lang="en-US" sz="1800" dirty="0" smtClean="0">
                <a:hlinkClick r:id="rId4"/>
              </a:rPr>
              <a:t> Alone versus </a:t>
            </a:r>
            <a:r>
              <a:rPr lang="en-US" sz="1800" dirty="0" smtClean="0">
                <a:hlinkClick r:id="rId4"/>
              </a:rPr>
              <a:t>Phacotrabeculectomy</a:t>
            </a:r>
            <a:r>
              <a:rPr lang="en-US" sz="1800" dirty="0" smtClean="0">
                <a:hlinkClick r:id="rId4"/>
              </a:rPr>
              <a:t> Augmented with Autologous Anterior Capsule Implantation Beneath the Sclera </a:t>
            </a:r>
            <a:r>
              <a:rPr lang="en-US" sz="1800" dirty="0" smtClean="0">
                <a:hlinkClick r:id="rId4"/>
              </a:rPr>
              <a:t>Flap.</a:t>
            </a:r>
            <a:r>
              <a:rPr lang="en-US" sz="1800" dirty="0" smtClean="0"/>
              <a:t>Das</a:t>
            </a:r>
            <a:r>
              <a:rPr lang="en-US" sz="1800" dirty="0" smtClean="0"/>
              <a:t> GK, </a:t>
            </a:r>
            <a:r>
              <a:rPr lang="en-US" sz="1800" b="1" dirty="0" smtClean="0"/>
              <a:t>Sahu</a:t>
            </a:r>
            <a:r>
              <a:rPr lang="en-US" sz="1800" b="1" dirty="0" smtClean="0"/>
              <a:t> PK</a:t>
            </a:r>
            <a:r>
              <a:rPr lang="en-US" sz="1800" dirty="0" smtClean="0"/>
              <a:t>, Kumar S, </a:t>
            </a:r>
            <a:r>
              <a:rPr lang="en-US" sz="1800" dirty="0" smtClean="0"/>
              <a:t>Biakthangi</a:t>
            </a:r>
            <a:r>
              <a:rPr lang="en-US" sz="1800" dirty="0" smtClean="0"/>
              <a:t> LVL.</a:t>
            </a:r>
          </a:p>
          <a:p>
            <a:pPr marL="0" indent="0">
              <a:lnSpc>
                <a:spcPct val="74000"/>
              </a:lnSpc>
              <a:buNone/>
            </a:pPr>
            <a:r>
              <a:rPr lang="en-US" sz="1800" dirty="0" smtClean="0"/>
              <a:t>     </a:t>
            </a:r>
            <a:r>
              <a:rPr lang="en-US" sz="1800" dirty="0" smtClean="0"/>
              <a:t>Semin</a:t>
            </a:r>
            <a:r>
              <a:rPr lang="en-US" sz="1800" dirty="0" smtClean="0"/>
              <a:t> </a:t>
            </a:r>
            <a:r>
              <a:rPr lang="en-US" sz="1800" dirty="0" smtClean="0"/>
              <a:t>Ophthalmol</a:t>
            </a:r>
            <a:r>
              <a:rPr lang="en-US" sz="1800" dirty="0" smtClean="0"/>
              <a:t>. 2018;33(2):143-148. </a:t>
            </a:r>
            <a:r>
              <a:rPr lang="en-US" sz="1800" dirty="0" smtClean="0"/>
              <a:t>doi</a:t>
            </a:r>
            <a:r>
              <a:rPr lang="en-US" sz="1800" dirty="0" smtClean="0"/>
              <a:t>: 10.1080/08820538.2016.1182558. </a:t>
            </a:r>
          </a:p>
          <a:p>
            <a:pPr>
              <a:lnSpc>
                <a:spcPct val="74000"/>
              </a:lnSpc>
            </a:pPr>
            <a:r>
              <a:rPr lang="en-US" sz="1800" dirty="0" smtClean="0"/>
              <a:t>12. </a:t>
            </a:r>
            <a:r>
              <a:rPr lang="en-US" sz="1800" dirty="0" smtClean="0"/>
              <a:t>Oculo</a:t>
            </a:r>
            <a:r>
              <a:rPr lang="en-US" sz="1800" dirty="0" smtClean="0"/>
              <a:t>-</a:t>
            </a:r>
            <a:r>
              <a:rPr lang="en-US" sz="1800" dirty="0" smtClean="0"/>
              <a:t>cerebro</a:t>
            </a:r>
            <a:r>
              <a:rPr lang="en-US" sz="1800" dirty="0" smtClean="0"/>
              <a:t>-renal syndrome of </a:t>
            </a:r>
            <a:r>
              <a:rPr lang="en-US" sz="1800" dirty="0" smtClean="0"/>
              <a:t>lowe</a:t>
            </a:r>
            <a:r>
              <a:rPr lang="en-US" sz="1800" dirty="0" smtClean="0"/>
              <a:t> with </a:t>
            </a:r>
            <a:r>
              <a:rPr lang="en-US" sz="1800" dirty="0" smtClean="0"/>
              <a:t>ectropion</a:t>
            </a:r>
            <a:r>
              <a:rPr lang="en-US" sz="1800" dirty="0" smtClean="0"/>
              <a:t> uvea</a:t>
            </a:r>
          </a:p>
          <a:p>
            <a:pPr marL="0" indent="0">
              <a:lnSpc>
                <a:spcPct val="74000"/>
              </a:lnSpc>
              <a:buNone/>
            </a:pPr>
            <a:r>
              <a:rPr lang="en-US" sz="1800" dirty="0" smtClean="0"/>
              <a:t>       </a:t>
            </a:r>
            <a:r>
              <a:rPr lang="en-US" sz="1800" dirty="0" smtClean="0"/>
              <a:t>Pramod</a:t>
            </a:r>
            <a:r>
              <a:rPr lang="en-US" sz="1800" dirty="0" smtClean="0"/>
              <a:t> Kumar </a:t>
            </a:r>
            <a:r>
              <a:rPr lang="en-US" sz="1800" dirty="0" smtClean="0"/>
              <a:t>Sahu</a:t>
            </a:r>
            <a:r>
              <a:rPr lang="en-US" sz="1800" dirty="0" smtClean="0"/>
              <a:t>, </a:t>
            </a:r>
            <a:r>
              <a:rPr lang="en-US" sz="1800" dirty="0" smtClean="0"/>
              <a:t>Gopal</a:t>
            </a:r>
            <a:r>
              <a:rPr lang="en-US" sz="1800" dirty="0" smtClean="0"/>
              <a:t> Krishna Das, </a:t>
            </a:r>
            <a:r>
              <a:rPr lang="en-US" sz="1800" dirty="0" smtClean="0"/>
              <a:t>Nitish</a:t>
            </a:r>
            <a:r>
              <a:rPr lang="en-US" sz="1800" dirty="0" smtClean="0"/>
              <a:t> Kumar BJO, Vol.-44, Issue-2, </a:t>
            </a:r>
            <a:r>
              <a:rPr lang="en-US" sz="1800" dirty="0" smtClean="0"/>
              <a:t>November</a:t>
            </a:r>
            <a:r>
              <a:rPr lang="en-US" sz="1800" dirty="0" smtClean="0"/>
              <a:t>,       2018</a:t>
            </a:r>
          </a:p>
          <a:p>
            <a:pPr>
              <a:lnSpc>
                <a:spcPct val="74000"/>
              </a:lnSpc>
            </a:pPr>
            <a:r>
              <a:rPr lang="en-US" sz="1800" dirty="0" smtClean="0"/>
              <a:t>13. Repair of large full thickness lower lid defect following mass excision using modified </a:t>
            </a:r>
            <a:r>
              <a:rPr lang="en-US" sz="1800" dirty="0" smtClean="0"/>
              <a:t>hughes</a:t>
            </a:r>
            <a:r>
              <a:rPr lang="en-US" sz="1800" dirty="0" smtClean="0"/>
              <a:t> procedure</a:t>
            </a:r>
          </a:p>
          <a:p>
            <a:pPr marL="0" indent="0">
              <a:lnSpc>
                <a:spcPct val="74000"/>
              </a:lnSpc>
              <a:buNone/>
            </a:pPr>
            <a:r>
              <a:rPr lang="en-US" sz="1800" dirty="0" smtClean="0"/>
              <a:t>      </a:t>
            </a:r>
            <a:r>
              <a:rPr lang="en-US" sz="1800" dirty="0" smtClean="0"/>
              <a:t>Gopal</a:t>
            </a:r>
            <a:r>
              <a:rPr lang="en-US" sz="1800" dirty="0" smtClean="0"/>
              <a:t> K. Das, </a:t>
            </a:r>
            <a:r>
              <a:rPr lang="en-US" sz="1800" dirty="0" smtClean="0"/>
              <a:t>Pramod</a:t>
            </a:r>
            <a:r>
              <a:rPr lang="en-US" sz="1800" dirty="0" smtClean="0"/>
              <a:t> K. </a:t>
            </a:r>
            <a:r>
              <a:rPr lang="en-US" sz="1800" dirty="0" smtClean="0"/>
              <a:t>Sahu</a:t>
            </a:r>
            <a:r>
              <a:rPr lang="en-US" sz="1800" dirty="0" smtClean="0"/>
              <a:t>, </a:t>
            </a:r>
            <a:r>
              <a:rPr lang="en-US" sz="1800" dirty="0" smtClean="0"/>
              <a:t>Divya</a:t>
            </a:r>
            <a:r>
              <a:rPr lang="en-US" sz="1800" dirty="0" smtClean="0"/>
              <a:t> Jain, </a:t>
            </a:r>
            <a:r>
              <a:rPr lang="en-US" sz="1800" dirty="0" smtClean="0"/>
              <a:t>Sabitabh</a:t>
            </a:r>
            <a:r>
              <a:rPr lang="en-US" sz="1800" dirty="0" smtClean="0"/>
              <a:t> Kumar, </a:t>
            </a:r>
            <a:r>
              <a:rPr lang="en-US" sz="1800" dirty="0" smtClean="0"/>
              <a:t>Priyanka</a:t>
            </a:r>
            <a:r>
              <a:rPr lang="en-US" sz="1800" dirty="0" smtClean="0"/>
              <a:t> </a:t>
            </a:r>
            <a:r>
              <a:rPr lang="en-US" sz="1800" dirty="0" smtClean="0"/>
              <a:t>Dahiya</a:t>
            </a:r>
            <a:endParaRPr lang="en-US" sz="1800" dirty="0" smtClean="0"/>
          </a:p>
          <a:p>
            <a:pPr marL="0" indent="0">
              <a:lnSpc>
                <a:spcPct val="74000"/>
              </a:lnSpc>
              <a:buNone/>
            </a:pPr>
            <a:r>
              <a:rPr lang="en-US" sz="1800" dirty="0" smtClean="0"/>
              <a:t>      International Journal of Ocular Oncology and </a:t>
            </a:r>
            <a:r>
              <a:rPr lang="en-US" sz="1800" dirty="0" smtClean="0"/>
              <a:t>Oculoplasty</a:t>
            </a:r>
            <a:r>
              <a:rPr lang="en-US" sz="1800" dirty="0" smtClean="0"/>
              <a:t>, April-June, 2017; 3(2):156-159</a:t>
            </a:r>
          </a:p>
          <a:p>
            <a:pPr>
              <a:lnSpc>
                <a:spcPct val="74000"/>
              </a:lnSpc>
            </a:pPr>
            <a:endParaRPr lang="en-US" sz="1800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Grp="1"/>
          </p:cNvSpPr>
          <p:nvPr>
            <p:ph type="body" idx="1"/>
          </p:nvPr>
        </p:nvSpPr>
        <p:spPr>
          <a:xfrm>
            <a:off x="1371600" y="739775"/>
            <a:ext cx="9601200" cy="5127625"/>
          </a:xfrm>
        </p:spPr>
        <p:txBody>
          <a:bodyPr/>
          <a:lstStyle/>
          <a:p>
            <a:pPr>
              <a:lnSpc>
                <a:spcPct val="84000"/>
              </a:lnSpc>
            </a:pPr>
            <a:r>
              <a:rPr lang="en-US" dirty="0" smtClean="0"/>
              <a:t>14. </a:t>
            </a:r>
            <a:r>
              <a:rPr lang="en-US" dirty="0" smtClean="0">
                <a:hlinkClick r:id="rId3"/>
              </a:rPr>
              <a:t>Coping strategy in persons with low vision or blindness – an exploratory study</a:t>
            </a:r>
            <a:endParaRPr lang="en-US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Puja </a:t>
            </a:r>
            <a:r>
              <a:rPr lang="en-US" dirty="0" smtClean="0"/>
              <a:t>Rai</a:t>
            </a:r>
            <a:r>
              <a:rPr lang="en-US" dirty="0" smtClean="0"/>
              <a:t>, Jolly </a:t>
            </a:r>
            <a:r>
              <a:rPr lang="en-US" dirty="0" smtClean="0"/>
              <a:t>Rohatgi</a:t>
            </a:r>
            <a:r>
              <a:rPr lang="en-US" dirty="0" smtClean="0"/>
              <a:t>, </a:t>
            </a:r>
            <a:r>
              <a:rPr lang="en-US" dirty="0" smtClean="0"/>
              <a:t>Upreet</a:t>
            </a:r>
            <a:r>
              <a:rPr lang="en-US" dirty="0" smtClean="0"/>
              <a:t> Dhaliwal</a:t>
            </a:r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Indian J </a:t>
            </a:r>
            <a:r>
              <a:rPr lang="en-US" dirty="0" smtClean="0"/>
              <a:t>Ophthalmol</a:t>
            </a:r>
            <a:r>
              <a:rPr lang="en-US" dirty="0" smtClean="0"/>
              <a:t>. 2019 May; 67(5): 669–676.</a:t>
            </a:r>
          </a:p>
          <a:p>
            <a:pPr>
              <a:lnSpc>
                <a:spcPct val="84000"/>
              </a:lnSpc>
            </a:pPr>
            <a:r>
              <a:rPr lang="en-US" dirty="0" smtClean="0"/>
              <a:t>15. </a:t>
            </a:r>
            <a:r>
              <a:rPr lang="en-US" dirty="0" smtClean="0">
                <a:hlinkClick r:id="rId4"/>
              </a:rPr>
              <a:t>Adjustment to acquired vision loss in adults presenting for visual disability certification</a:t>
            </a:r>
            <a:endParaRPr lang="en-US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Aditya Nakade, Jolly </a:t>
            </a:r>
            <a:r>
              <a:rPr lang="en-US" dirty="0" smtClean="0"/>
              <a:t>Rohatgi</a:t>
            </a:r>
            <a:r>
              <a:rPr lang="en-US" dirty="0" smtClean="0"/>
              <a:t>, </a:t>
            </a:r>
            <a:r>
              <a:rPr lang="en-US" dirty="0" smtClean="0"/>
              <a:t>Manjeet</a:t>
            </a:r>
            <a:r>
              <a:rPr lang="en-US" dirty="0" smtClean="0"/>
              <a:t> S Bhatia, </a:t>
            </a:r>
            <a:r>
              <a:rPr lang="en-US" dirty="0" smtClean="0"/>
              <a:t>Upreet</a:t>
            </a:r>
            <a:r>
              <a:rPr lang="en-US" dirty="0" smtClean="0"/>
              <a:t> Dhaliwal</a:t>
            </a:r>
            <a:endParaRPr lang="pt-BR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pt-BR" dirty="0" smtClean="0"/>
              <a:t>Indian J Ophthalmol. 2017 Mar; 65(3): 228–232. doi: 10.4103/ijo.IJO_483_16</a:t>
            </a:r>
            <a:endParaRPr lang="en-US" dirty="0" smtClean="0"/>
          </a:p>
          <a:p>
            <a:pPr>
              <a:lnSpc>
                <a:spcPct val="84000"/>
              </a:lnSpc>
            </a:pPr>
            <a:r>
              <a:rPr lang="en-US" dirty="0" smtClean="0"/>
              <a:t>16. </a:t>
            </a:r>
            <a:r>
              <a:rPr lang="en-US" dirty="0" smtClean="0">
                <a:hlinkClick r:id="rId5"/>
              </a:rPr>
              <a:t>Measurement of </a:t>
            </a:r>
            <a:r>
              <a:rPr lang="en-US" dirty="0" smtClean="0">
                <a:hlinkClick r:id="rId5"/>
              </a:rPr>
              <a:t>peripapillary</a:t>
            </a:r>
            <a:r>
              <a:rPr lang="en-US" dirty="0" smtClean="0">
                <a:hlinkClick r:id="rId5"/>
              </a:rPr>
              <a:t> retinal nerve fiber layer thickness and macular thickness in </a:t>
            </a:r>
            <a:r>
              <a:rPr lang="en-US" dirty="0" smtClean="0">
                <a:hlinkClick r:id="rId5"/>
              </a:rPr>
              <a:t>anisometropia</a:t>
            </a:r>
            <a:r>
              <a:rPr lang="en-US" dirty="0" smtClean="0">
                <a:hlinkClick r:id="rId5"/>
              </a:rPr>
              <a:t> using spectral domain optical coherence tomography: a prospective study</a:t>
            </a:r>
            <a:endParaRPr lang="en-US" dirty="0" smtClean="0"/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    </a:t>
            </a:r>
            <a:r>
              <a:rPr lang="en-US" dirty="0" smtClean="0"/>
              <a:t>Neha</a:t>
            </a:r>
            <a:r>
              <a:rPr lang="en-US" dirty="0" smtClean="0"/>
              <a:t> Singh, Jolly </a:t>
            </a:r>
            <a:r>
              <a:rPr lang="en-US" dirty="0" smtClean="0"/>
              <a:t>Rohatgi</a:t>
            </a:r>
            <a:r>
              <a:rPr lang="en-US" dirty="0" smtClean="0"/>
              <a:t>, </a:t>
            </a:r>
            <a:r>
              <a:rPr lang="en-US" dirty="0" smtClean="0"/>
              <a:t>Ved</a:t>
            </a:r>
            <a:r>
              <a:rPr lang="en-US" dirty="0" smtClean="0"/>
              <a:t> Prakash Gupta, </a:t>
            </a:r>
            <a:r>
              <a:rPr lang="en-US" dirty="0" smtClean="0"/>
              <a:t>Vinod</a:t>
            </a:r>
            <a:r>
              <a:rPr lang="en-US" dirty="0" smtClean="0"/>
              <a:t> Kumar</a:t>
            </a:r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    </a:t>
            </a:r>
            <a:r>
              <a:rPr lang="en-US" dirty="0" smtClean="0"/>
              <a:t>Clin</a:t>
            </a:r>
            <a:r>
              <a:rPr lang="en-US" dirty="0" smtClean="0"/>
              <a:t> </a:t>
            </a:r>
            <a:r>
              <a:rPr lang="en-US" dirty="0" smtClean="0"/>
              <a:t>Ophthalmol</a:t>
            </a:r>
            <a:r>
              <a:rPr lang="en-US" dirty="0" smtClean="0"/>
              <a:t>. 2017; 11: 429–434. Published online 2017 Feb       23. </a:t>
            </a:r>
            <a:r>
              <a:rPr lang="en-US" dirty="0" smtClean="0"/>
              <a:t>doi</a:t>
            </a:r>
            <a:r>
              <a:rPr lang="en-US" dirty="0" smtClean="0"/>
              <a:t>: 10.2147/OPTH.S123273</a:t>
            </a:r>
          </a:p>
          <a:p>
            <a:pPr marL="0" indent="0">
              <a:lnSpc>
                <a:spcPct val="84000"/>
              </a:lnSpc>
              <a:buNone/>
            </a:pPr>
            <a:r>
              <a:rPr lang="en-US" dirty="0" smtClean="0"/>
              <a:t>PMCID:PMC5328294</a:t>
            </a:r>
          </a:p>
          <a:p>
            <a:pPr>
              <a:lnSpc>
                <a:spcPct val="84000"/>
              </a:lnSpc>
              <a:buFont typeface="Franklin Gothic Book" pitchFamily="34" charset="0"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Services provided by the </a:t>
            </a:r>
            <a:r>
              <a:rPr lang="en-US" b="1" i="1" dirty="0" smtClean="0"/>
              <a:t>department 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32709"/>
            <a:ext cx="9601200" cy="3934691"/>
          </a:xfrm>
        </p:spPr>
        <p:txBody>
          <a:bodyPr/>
          <a:lstStyle/>
          <a:p>
            <a:pPr lvl="0"/>
            <a:r>
              <a:rPr lang="en-US" i="1" dirty="0"/>
              <a:t> Visual handicap certificates to the residents of East Delhi.</a:t>
            </a:r>
            <a:endParaRPr lang="en-IN" dirty="0"/>
          </a:p>
          <a:p>
            <a:endParaRPr lang="en-IN" dirty="0"/>
          </a:p>
          <a:p>
            <a:pPr lvl="0"/>
            <a:r>
              <a:rPr lang="en-US" i="1" dirty="0"/>
              <a:t>Medical Examinations/Fitness for various jobs including Civil Services.</a:t>
            </a:r>
            <a:endParaRPr lang="en-IN" dirty="0"/>
          </a:p>
          <a:p>
            <a:pPr marL="0" indent="0">
              <a:buNone/>
            </a:pPr>
            <a:r>
              <a:rPr lang="en-US" i="1" dirty="0"/>
              <a:t> </a:t>
            </a:r>
            <a:endParaRPr lang="en-IN" dirty="0"/>
          </a:p>
          <a:p>
            <a:pPr lvl="0"/>
            <a:r>
              <a:rPr lang="en-US" i="1" dirty="0"/>
              <a:t>Department is providing free glasses to children less than 18 years and senior citizens.</a:t>
            </a:r>
            <a:endParaRPr lang="en-IN" dirty="0"/>
          </a:p>
          <a:p>
            <a:endParaRPr lang="en-IN" dirty="0" smtClean="0"/>
          </a:p>
          <a:p>
            <a:pPr lvl="0"/>
            <a:r>
              <a:rPr lang="en-US" i="1" dirty="0" smtClean="0"/>
              <a:t>Apart from conducting undergraduate and postgraduate examinations of the college, the department is also a </a:t>
            </a:r>
            <a:r>
              <a:rPr lang="en-US" i="1" dirty="0"/>
              <a:t>C</a:t>
            </a:r>
            <a:r>
              <a:rPr lang="en-US" i="1" dirty="0" smtClean="0"/>
              <a:t>entre </a:t>
            </a:r>
            <a:r>
              <a:rPr lang="en-US" i="1" dirty="0" smtClean="0"/>
              <a:t>for conducting the International council of Ophthalmology examinations and DNB ophthalmology examinations regularly. </a:t>
            </a:r>
            <a:endParaRPr lang="en-IN" dirty="0" smtClean="0"/>
          </a:p>
          <a:p>
            <a:pPr marL="0" indent="0">
              <a:buNone/>
            </a:pPr>
            <a:r>
              <a:rPr lang="en-US" b="1" i="1" dirty="0"/>
              <a:t> 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088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1371600" y="409575"/>
            <a:ext cx="9601200" cy="14859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Staff -Teaching Faculty </a:t>
            </a:r>
          </a:p>
        </p:txBody>
      </p:sp>
      <p:graphicFrame>
        <p:nvGraphicFramePr>
          <p:cNvPr id="20535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993586"/>
              </p:ext>
            </p:extLst>
          </p:nvPr>
        </p:nvGraphicFramePr>
        <p:xfrm>
          <a:off x="1371600" y="1254125"/>
          <a:ext cx="9165771" cy="4930140"/>
        </p:xfrm>
        <a:graphic>
          <a:graphicData uri="http://schemas.openxmlformats.org/drawingml/2006/table">
            <a:tbl>
              <a:tblPr/>
              <a:tblGrid>
                <a:gridCol w="677863"/>
                <a:gridCol w="2328862"/>
                <a:gridCol w="2754313"/>
                <a:gridCol w="1919287"/>
                <a:gridCol w="1485446"/>
              </a:tblGrid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S. No.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Name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Designation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Qualification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Requirement 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Jolly Rohatgi 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Professor and HOD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G.K. Das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Director Professor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MD, DNB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Dr. P.K. Sahu</a:t>
                      </a: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Director Professor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Siddharth Madan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Assistant Professor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MS, DNB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Pranita Sahay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Assistant Professor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MD, DNB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Ankur Singh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Assistant Professor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Rekha Yadav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Assistant Professor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DO, DNB (Secondary)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9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66775"/>
          </a:xfrm>
        </p:spPr>
        <p:txBody>
          <a:bodyPr/>
          <a:lstStyle/>
          <a:p>
            <a:r>
              <a:rPr lang="en-US" dirty="0" smtClean="0"/>
              <a:t>List of PG teachers as per NMC norms</a:t>
            </a:r>
            <a:endParaRPr lang="en-IN" dirty="0" smtClean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841715"/>
              </p:ext>
            </p:extLst>
          </p:nvPr>
        </p:nvGraphicFramePr>
        <p:xfrm>
          <a:off x="1589088" y="1560513"/>
          <a:ext cx="9601200" cy="5297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029"/>
                <a:gridCol w="2467428"/>
                <a:gridCol w="2467429"/>
                <a:gridCol w="3367314"/>
              </a:tblGrid>
              <a:tr h="1324429">
                <a:tc>
                  <a:txBody>
                    <a:bodyPr/>
                    <a:lstStyle/>
                    <a:p>
                      <a:r>
                        <a:rPr lang="en-US" dirty="0" smtClean="0"/>
                        <a:t>Serial no.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Name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Designation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 MS experience</a:t>
                      </a:r>
                      <a:endParaRPr lang="en-IN" dirty="0"/>
                    </a:p>
                  </a:txBody>
                  <a:tcPr/>
                </a:tc>
              </a:tr>
              <a:tr h="1324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Jolly Rohatgi 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Professor and HOD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32 years</a:t>
                      </a:r>
                    </a:p>
                  </a:txBody>
                  <a:tcPr horzOverflow="overflow"/>
                </a:tc>
              </a:tr>
              <a:tr h="1324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G.K. Das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Director Professor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24 years</a:t>
                      </a:r>
                    </a:p>
                  </a:txBody>
                  <a:tcPr horzOverflow="overflow"/>
                </a:tc>
              </a:tr>
              <a:tr h="1324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Dr. P.K. Sahu</a:t>
                      </a: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Director Professor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19 years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98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Staff – Senior Residents</a:t>
            </a:r>
          </a:p>
        </p:txBody>
      </p:sp>
      <p:graphicFrame>
        <p:nvGraphicFramePr>
          <p:cNvPr id="17457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612938"/>
              </p:ext>
            </p:extLst>
          </p:nvPr>
        </p:nvGraphicFramePr>
        <p:xfrm>
          <a:off x="1371600" y="1979613"/>
          <a:ext cx="10287000" cy="4649789"/>
        </p:xfrm>
        <a:graphic>
          <a:graphicData uri="http://schemas.openxmlformats.org/drawingml/2006/table">
            <a:tbl>
              <a:tblPr/>
              <a:tblGrid>
                <a:gridCol w="727075"/>
                <a:gridCol w="2493963"/>
                <a:gridCol w="2951162"/>
                <a:gridCol w="2057400"/>
                <a:gridCol w="2057400"/>
              </a:tblGrid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S. No.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Name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Designation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Qualification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Requirement 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Dr. Swati Verma</a:t>
                      </a: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Senior resident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Yes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Puja Rai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Senior resident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Nitika Beri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Senior resident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Priyanka Gautam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Senior resident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Ishita Bajaj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Senior resident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MBBS, 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3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Staff – Junior Residents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056337"/>
              </p:ext>
            </p:extLst>
          </p:nvPr>
        </p:nvGraphicFramePr>
        <p:xfrm>
          <a:off x="1270000" y="844550"/>
          <a:ext cx="9601200" cy="5612130"/>
        </p:xfrm>
        <a:graphic>
          <a:graphicData uri="http://schemas.openxmlformats.org/drawingml/2006/table">
            <a:tbl>
              <a:tblPr/>
              <a:tblGrid>
                <a:gridCol w="677863"/>
                <a:gridCol w="2328862"/>
                <a:gridCol w="2754313"/>
                <a:gridCol w="1919287"/>
                <a:gridCol w="1920875"/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S. No.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Name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Designation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Qualification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Requirement fulfilled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Isha Sharma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(3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rd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rowSpan="1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R. Janani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(3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rd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Isha Acharya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(3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rd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Anchal Arora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(3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rd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Ashit Handa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(3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rd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Aarushi Saini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(2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Iffat Nasir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(2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8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Pratibha Sesama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(2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Akshita Agarwal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(2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Dr. Nampi Tadu</a:t>
                      </a: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(2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Anam Ansari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(1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Tanya Bisht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(1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Priyanka Gupta</a:t>
                      </a:r>
                    </a:p>
                  </a:txBody>
                  <a:tcPr marL="73025" marR="7302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(1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Jubin Singh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(1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Dr. Priya Verma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Post-graduate (1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st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 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MBBS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2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Staff – Ancillary </a:t>
            </a:r>
          </a:p>
        </p:txBody>
      </p:sp>
      <p:graphicFrame>
        <p:nvGraphicFramePr>
          <p:cNvPr id="19516" name="Group 6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828679"/>
              </p:ext>
            </p:extLst>
          </p:nvPr>
        </p:nvGraphicFramePr>
        <p:xfrm>
          <a:off x="1371600" y="1506538"/>
          <a:ext cx="9601200" cy="4959350"/>
        </p:xfrm>
        <a:graphic>
          <a:graphicData uri="http://schemas.openxmlformats.org/drawingml/2006/table">
            <a:tbl>
              <a:tblPr/>
              <a:tblGrid>
                <a:gridCol w="1108075"/>
                <a:gridCol w="2830513"/>
                <a:gridCol w="2832100"/>
                <a:gridCol w="2830512"/>
              </a:tblGrid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 . No.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Designation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Name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Requirement Fulfilled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Technical Assistant/Technician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Mr Umesh Chandra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Mr Bir Singh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Miss Usha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Stenographer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Mr Rajesh Oraon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Refractionist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Mr. Kanwal Kishore Gaba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Mr Ravinder Kumar Tyagi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Ms Renu Saxena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D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B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3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{4E4F3049-0015-3B4D-AA4C-E7E40DA87E89}tf10001072</Template>
  <TotalTime>1375</TotalTime>
  <Words>1802</Words>
  <Application>Microsoft Office PowerPoint</Application>
  <PresentationFormat>Widescreen</PresentationFormat>
  <Paragraphs>749</Paragraphs>
  <Slides>38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Franklin Gothic Book</vt:lpstr>
      <vt:lpstr>Times</vt:lpstr>
      <vt:lpstr>Times New Roman</vt:lpstr>
      <vt:lpstr>Wingdings</vt:lpstr>
      <vt:lpstr>Crop</vt:lpstr>
      <vt:lpstr>Department of Ophthalmology</vt:lpstr>
      <vt:lpstr>                       Outline</vt:lpstr>
      <vt:lpstr>Services provided by the department  </vt:lpstr>
      <vt:lpstr>Services provided by the department  </vt:lpstr>
      <vt:lpstr>Staff -Teaching Faculty </vt:lpstr>
      <vt:lpstr>List of PG teachers as per NMC norms</vt:lpstr>
      <vt:lpstr>Staff – Senior Residents</vt:lpstr>
      <vt:lpstr>Staff – Junior Residents</vt:lpstr>
      <vt:lpstr>Staff – Ancillary </vt:lpstr>
      <vt:lpstr>Infrastructure -Offices </vt:lpstr>
      <vt:lpstr>                  Infrastructure - OPD </vt:lpstr>
      <vt:lpstr>         Out-patient department</vt:lpstr>
      <vt:lpstr>                  Infrastructure- In patients </vt:lpstr>
      <vt:lpstr>            Infrastructure - Teaching space </vt:lpstr>
      <vt:lpstr>Clinical demo room OPD</vt:lpstr>
      <vt:lpstr>Infrastructure - investigation rooms</vt:lpstr>
      <vt:lpstr>     Infrastructure –departmental library</vt:lpstr>
      <vt:lpstr>                  Infrastructure - OTs</vt:lpstr>
      <vt:lpstr>            OPERATION THEATRE</vt:lpstr>
      <vt:lpstr>RECOVERY ROOM AND OPERATION THEATRE</vt:lpstr>
      <vt:lpstr>                   Infrastructure –Eye Bank</vt:lpstr>
      <vt:lpstr>Equipment - OPD </vt:lpstr>
      <vt:lpstr>Major equipment in OPD</vt:lpstr>
      <vt:lpstr>OPERATION THEATRE</vt:lpstr>
      <vt:lpstr>EYE BANK</vt:lpstr>
      <vt:lpstr>PowerPoint Presentation</vt:lpstr>
      <vt:lpstr>Instruments– Major OT </vt:lpstr>
      <vt:lpstr>Major equipment in OT</vt:lpstr>
      <vt:lpstr>Equipment – Minor OT </vt:lpstr>
      <vt:lpstr>Equipment – Ward</vt:lpstr>
      <vt:lpstr>Other equipment available in ward</vt:lpstr>
      <vt:lpstr>     Clinical material of the Department </vt:lpstr>
      <vt:lpstr>                   Specialty clinics</vt:lpstr>
      <vt:lpstr>Publications list – 2017 onwards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Ophthalmology</dc:title>
  <dc:creator>Pranita Sahay</dc:creator>
  <cp:lastModifiedBy>Microsoft account</cp:lastModifiedBy>
  <cp:revision>86</cp:revision>
  <dcterms:created xsi:type="dcterms:W3CDTF">2021-04-05T05:48:08Z</dcterms:created>
  <dcterms:modified xsi:type="dcterms:W3CDTF">2021-08-05T17:11:36Z</dcterms:modified>
</cp:coreProperties>
</file>