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2" r:id="rId10"/>
    <p:sldId id="283" r:id="rId11"/>
    <p:sldId id="284" r:id="rId12"/>
    <p:sldId id="285" r:id="rId13"/>
    <p:sldId id="290" r:id="rId14"/>
    <p:sldId id="291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108"/>
    <p:restoredTop sz="94715"/>
  </p:normalViewPr>
  <p:slideViewPr>
    <p:cSldViewPr snapToGrid="0" snapToObjects="1">
      <p:cViewPr varScale="1">
        <p:scale>
          <a:sx n="73" d="100"/>
          <a:sy n="73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923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468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2647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010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47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52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3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83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42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09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46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795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D7171C-19FC-1C4D-A02A-3C6EF0EDD40D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4C5C-2024-1946-BC78-0898CF169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4851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THYROIDITIS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08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scan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8464" y="2052638"/>
            <a:ext cx="553684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935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scan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989" y="2281238"/>
            <a:ext cx="6124155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83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cap="all" dirty="0" smtClean="0"/>
              <a:t>Thyroiditis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dirty="0" smtClean="0"/>
              <a:t>Causes </a:t>
            </a:r>
            <a:r>
              <a:rPr lang="en-IN" dirty="0"/>
              <a:t>of thyroiditis include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Painless</a:t>
            </a:r>
          </a:p>
          <a:p>
            <a:r>
              <a:rPr lang="en-IN" dirty="0" smtClean="0"/>
              <a:t>chronic </a:t>
            </a:r>
            <a:r>
              <a:rPr lang="en-IN" dirty="0"/>
              <a:t>autoimmune (Hashimoto’s) thyroiditis, </a:t>
            </a:r>
            <a:endParaRPr lang="en-IN" dirty="0" smtClean="0"/>
          </a:p>
          <a:p>
            <a:r>
              <a:rPr lang="en-IN" dirty="0" smtClean="0"/>
              <a:t>postpartum </a:t>
            </a:r>
            <a:r>
              <a:rPr lang="en-IN" dirty="0"/>
              <a:t>thyroiditis, </a:t>
            </a:r>
            <a:endParaRPr lang="en-IN" dirty="0" smtClean="0"/>
          </a:p>
          <a:p>
            <a:r>
              <a:rPr lang="en-IN" dirty="0" smtClean="0"/>
              <a:t>Riedel’s </a:t>
            </a:r>
            <a:r>
              <a:rPr lang="en-IN" dirty="0"/>
              <a:t>thyroiditis, </a:t>
            </a:r>
            <a:endParaRPr lang="en-IN" dirty="0" smtClean="0"/>
          </a:p>
          <a:p>
            <a:r>
              <a:rPr lang="en-IN" dirty="0" err="1" smtClean="0"/>
              <a:t>amiodarone</a:t>
            </a:r>
            <a:r>
              <a:rPr lang="en-IN" dirty="0" smtClean="0"/>
              <a:t>-induced </a:t>
            </a:r>
            <a:r>
              <a:rPr lang="en-IN" dirty="0"/>
              <a:t>thyroiditis </a:t>
            </a:r>
            <a:r>
              <a:rPr lang="en-IN" dirty="0" smtClean="0"/>
              <a:t>(</a:t>
            </a:r>
          </a:p>
          <a:p>
            <a:pPr marL="0" indent="0">
              <a:buNone/>
            </a:pPr>
            <a:r>
              <a:rPr lang="en-IN" dirty="0" smtClean="0"/>
              <a:t>Painful</a:t>
            </a:r>
          </a:p>
          <a:p>
            <a:r>
              <a:rPr lang="en-IN" dirty="0" err="1" smtClean="0"/>
              <a:t>subacute</a:t>
            </a:r>
            <a:r>
              <a:rPr lang="en-IN" dirty="0" smtClean="0"/>
              <a:t> </a:t>
            </a:r>
            <a:r>
              <a:rPr lang="en-IN" dirty="0"/>
              <a:t>thyroiditis, </a:t>
            </a:r>
          </a:p>
          <a:p>
            <a:r>
              <a:rPr lang="en-IN" dirty="0" smtClean="0"/>
              <a:t> </a:t>
            </a:r>
            <a:r>
              <a:rPr lang="en-IN" dirty="0"/>
              <a:t>acute infectious </a:t>
            </a:r>
            <a:r>
              <a:rPr lang="en-IN" dirty="0" smtClean="0"/>
              <a:t>thyroiditis</a:t>
            </a:r>
          </a:p>
          <a:p>
            <a:r>
              <a:rPr lang="en-IN" dirty="0" smtClean="0"/>
              <a:t> </a:t>
            </a:r>
            <a:r>
              <a:rPr lang="en-IN" dirty="0"/>
              <a:t>radiation thyroiditis 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/>
              <a:t>traumatic (e.g. surgery, palpation, FNAB),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92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2800" b="1" dirty="0" err="1"/>
              <a:t>Subacute</a:t>
            </a:r>
            <a:r>
              <a:rPr lang="en-IN" sz="2800" b="1" dirty="0"/>
              <a:t> Thyroiditis (de </a:t>
            </a:r>
            <a:r>
              <a:rPr lang="en-IN" sz="2800" b="1" dirty="0" err="1"/>
              <a:t>Quervain’s</a:t>
            </a:r>
            <a:r>
              <a:rPr lang="en-IN" sz="2800" b="1" dirty="0"/>
              <a:t> </a:t>
            </a:r>
            <a:r>
              <a:rPr lang="en-IN" sz="2800" b="1" cap="all" dirty="0"/>
              <a:t>t</a:t>
            </a:r>
            <a:r>
              <a:rPr lang="en-IN" sz="2800" b="1" dirty="0"/>
              <a:t>hyroiditis, </a:t>
            </a:r>
            <a:r>
              <a:rPr lang="en-IN" sz="2800" b="1" cap="all" dirty="0"/>
              <a:t>v</a:t>
            </a:r>
            <a:r>
              <a:rPr lang="en-IN" sz="2800" b="1" dirty="0"/>
              <a:t>iral </a:t>
            </a:r>
            <a:r>
              <a:rPr lang="en-IN" sz="2800" b="1" cap="all" dirty="0"/>
              <a:t>t</a:t>
            </a:r>
            <a:r>
              <a:rPr lang="en-IN" sz="2800" b="1" dirty="0"/>
              <a:t>hyroiditis, </a:t>
            </a:r>
            <a:r>
              <a:rPr lang="en-IN" sz="2800" b="1" cap="all" dirty="0"/>
              <a:t>g</a:t>
            </a:r>
            <a:r>
              <a:rPr lang="en-IN" sz="2800" b="1" dirty="0"/>
              <a:t>ranulomatous </a:t>
            </a:r>
            <a:r>
              <a:rPr lang="en-IN" sz="2800" b="1" cap="all" dirty="0"/>
              <a:t>g</a:t>
            </a:r>
            <a:r>
              <a:rPr lang="en-IN" sz="2800" b="1" dirty="0"/>
              <a:t>iant </a:t>
            </a:r>
            <a:r>
              <a:rPr lang="en-IN" sz="2800" b="1" cap="all" dirty="0"/>
              <a:t>c</a:t>
            </a:r>
            <a:r>
              <a:rPr lang="en-IN" sz="2800" b="1" dirty="0"/>
              <a:t>ell </a:t>
            </a:r>
            <a:r>
              <a:rPr lang="en-IN" sz="2800" b="1" cap="all" dirty="0"/>
              <a:t>t</a:t>
            </a:r>
            <a:r>
              <a:rPr lang="en-IN" sz="2800" b="1" dirty="0"/>
              <a:t>hyroiditis)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V</a:t>
            </a:r>
            <a:r>
              <a:rPr lang="en-IN" dirty="0" smtClean="0"/>
              <a:t>iral </a:t>
            </a:r>
            <a:r>
              <a:rPr lang="en-IN" dirty="0"/>
              <a:t>in origin. </a:t>
            </a:r>
            <a:endParaRPr lang="en-IN" dirty="0" smtClean="0"/>
          </a:p>
          <a:p>
            <a:r>
              <a:rPr lang="en-IN" dirty="0"/>
              <a:t>N</a:t>
            </a:r>
            <a:r>
              <a:rPr lang="en-IN" dirty="0" smtClean="0"/>
              <a:t>eck </a:t>
            </a:r>
            <a:r>
              <a:rPr lang="en-IN" dirty="0"/>
              <a:t>pain, which may radiate to ear or mandible. Hoarseness, dysphagia and signs of thyrotoxicosis may be present</a:t>
            </a:r>
            <a:r>
              <a:rPr lang="en-IN" dirty="0" smtClean="0"/>
              <a:t>.</a:t>
            </a:r>
          </a:p>
          <a:p>
            <a:r>
              <a:rPr lang="en-IN" dirty="0" smtClean="0"/>
              <a:t>systemic </a:t>
            </a:r>
            <a:r>
              <a:rPr lang="en-IN" dirty="0"/>
              <a:t>features like lassitude and weakness. </a:t>
            </a:r>
            <a:endParaRPr lang="en-IN" dirty="0" smtClean="0"/>
          </a:p>
          <a:p>
            <a:r>
              <a:rPr lang="en-IN" dirty="0" smtClean="0"/>
              <a:t>Thyroid </a:t>
            </a:r>
            <a:r>
              <a:rPr lang="en-IN" dirty="0"/>
              <a:t>gland is very tender and firm. </a:t>
            </a:r>
            <a:endParaRPr lang="en-IN" dirty="0" smtClean="0"/>
          </a:p>
          <a:p>
            <a:r>
              <a:rPr lang="en-IN" dirty="0" smtClean="0"/>
              <a:t>severe </a:t>
            </a:r>
            <a:r>
              <a:rPr lang="en-IN" dirty="0"/>
              <a:t>cases may require glucocorticoid therapy.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2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Postpartum Thyroiditis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</a:t>
            </a:r>
            <a:r>
              <a:rPr lang="en-IN" dirty="0" smtClean="0"/>
              <a:t>hyrotoxicosis, hypothyroidism, and/or thyrotoxicosis followed by hypo-</a:t>
            </a:r>
            <a:r>
              <a:rPr lang="en-IN" dirty="0" err="1" smtClean="0"/>
              <a:t>thyroidism</a:t>
            </a:r>
            <a:r>
              <a:rPr lang="en-IN" dirty="0" smtClean="0"/>
              <a:t> in the first postpartum year </a:t>
            </a:r>
            <a:endParaRPr lang="en-US" dirty="0" smtClean="0"/>
          </a:p>
          <a:p>
            <a:r>
              <a:rPr lang="en-IN" dirty="0" smtClean="0"/>
              <a:t>It occurs in 8% to 10% of women in postpartum period </a:t>
            </a:r>
            <a:endParaRPr lang="en-IN" dirty="0"/>
          </a:p>
          <a:p>
            <a:r>
              <a:rPr lang="en-IN" dirty="0" smtClean="0"/>
              <a:t>up to 30% of those who were anti-TPO antibody positive in pregnancy. </a:t>
            </a:r>
          </a:p>
          <a:p>
            <a:r>
              <a:rPr lang="en-IN" dirty="0" smtClean="0"/>
              <a:t> </a:t>
            </a:r>
          </a:p>
          <a:p>
            <a:r>
              <a:rPr lang="en-IN" dirty="0" smtClean="0"/>
              <a:t>Women with postpartum thyroiditis have increased risk of developing permanent primary hypothyroidism in the 5- to 10-year</a:t>
            </a:r>
          </a:p>
          <a:p>
            <a:r>
              <a:rPr lang="en-IN" dirty="0" smtClean="0"/>
              <a:t>An annual TSH level should be performed in these women.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23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Riedel’s Thyroiditis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Rare cause of thyroiditis </a:t>
            </a:r>
          </a:p>
          <a:p>
            <a:r>
              <a:rPr lang="en-IN" dirty="0"/>
              <a:t>F</a:t>
            </a:r>
            <a:r>
              <a:rPr lang="en-IN" dirty="0" smtClean="0"/>
              <a:t>ibrosis of the thyroid</a:t>
            </a:r>
            <a:endParaRPr lang="en-IN" dirty="0"/>
          </a:p>
          <a:p>
            <a:r>
              <a:rPr lang="en-IN" dirty="0"/>
              <a:t>S</a:t>
            </a:r>
            <a:r>
              <a:rPr lang="en-IN" dirty="0" smtClean="0"/>
              <a:t>tony hard, immobile goitre resulting in pressure symptoms due </a:t>
            </a:r>
            <a:endParaRPr lang="en-IN" dirty="0"/>
          </a:p>
          <a:p>
            <a:r>
              <a:rPr lang="en-IN" b="1" dirty="0" smtClean="0"/>
              <a:t>Manifestation of IgG4 related disease :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3791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Thyrotoxicosis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hypermetabolic </a:t>
            </a:r>
            <a:r>
              <a:rPr lang="en-IN" dirty="0"/>
              <a:t>condition associated with elevated levels of free thyroxine (FT4) and/or </a:t>
            </a:r>
            <a:r>
              <a:rPr lang="en-IN" dirty="0" err="1" smtClean="0"/>
              <a:t>triiodo-thyronine</a:t>
            </a:r>
            <a:r>
              <a:rPr lang="en-IN" dirty="0" smtClean="0"/>
              <a:t> (T3</a:t>
            </a:r>
            <a:r>
              <a:rPr lang="en-IN" dirty="0"/>
              <a:t>). </a:t>
            </a:r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r>
              <a:rPr lang="en-IN" dirty="0" smtClean="0"/>
              <a:t>Hyperthyroidism --</a:t>
            </a:r>
            <a:r>
              <a:rPr lang="en-IN" b="1" dirty="0" smtClean="0"/>
              <a:t>excess </a:t>
            </a:r>
            <a:r>
              <a:rPr lang="en-IN" b="1" dirty="0"/>
              <a:t>synthesis </a:t>
            </a:r>
            <a:r>
              <a:rPr lang="en-IN" dirty="0"/>
              <a:t>and secretion of thyroid hormone by the </a:t>
            </a:r>
            <a:r>
              <a:rPr lang="en-IN" dirty="0" smtClean="0"/>
              <a:t>thyroid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24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thyrotoxicosis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Conditions causing hyperthyroidism</a:t>
            </a:r>
            <a:endParaRPr lang="en-US" dirty="0"/>
          </a:p>
          <a:p>
            <a:r>
              <a:rPr lang="en-IN" b="1" dirty="0"/>
              <a:t>Graves’ disease</a:t>
            </a:r>
            <a:endParaRPr lang="en-US" b="1" dirty="0"/>
          </a:p>
          <a:p>
            <a:r>
              <a:rPr lang="en-IN" dirty="0"/>
              <a:t>Toxic </a:t>
            </a:r>
            <a:r>
              <a:rPr lang="en-IN" dirty="0" err="1"/>
              <a:t>multinodular</a:t>
            </a:r>
            <a:r>
              <a:rPr lang="en-IN" dirty="0"/>
              <a:t> goitre</a:t>
            </a:r>
            <a:endParaRPr lang="en-US" dirty="0"/>
          </a:p>
          <a:p>
            <a:r>
              <a:rPr lang="en-IN" dirty="0"/>
              <a:t>Toxic adenoma</a:t>
            </a:r>
            <a:endParaRPr lang="en-US" dirty="0"/>
          </a:p>
          <a:p>
            <a:r>
              <a:rPr lang="en-IN" dirty="0" smtClean="0"/>
              <a:t>Trophoblastic </a:t>
            </a:r>
            <a:r>
              <a:rPr lang="en-IN" dirty="0"/>
              <a:t>tumour</a:t>
            </a:r>
            <a:endParaRPr lang="en-US" dirty="0"/>
          </a:p>
          <a:p>
            <a:r>
              <a:rPr lang="en-IN" dirty="0"/>
              <a:t>Increased TSH secretion: </a:t>
            </a:r>
            <a:r>
              <a:rPr lang="en-IN" dirty="0" err="1"/>
              <a:t>thyrotrophinoma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/>
              <a:t>Conditions causing thyrotoxicosis not associated with hyperthyroidism*</a:t>
            </a:r>
            <a:endParaRPr lang="en-US" dirty="0"/>
          </a:p>
          <a:p>
            <a:r>
              <a:rPr lang="en-IN" dirty="0"/>
              <a:t>Thyrotoxicosis </a:t>
            </a:r>
            <a:r>
              <a:rPr lang="en-IN" dirty="0" err="1"/>
              <a:t>factitia</a:t>
            </a:r>
            <a:endParaRPr lang="en-US" dirty="0"/>
          </a:p>
          <a:p>
            <a:r>
              <a:rPr lang="en-IN" b="1" dirty="0" err="1"/>
              <a:t>Subacute</a:t>
            </a:r>
            <a:r>
              <a:rPr lang="en-IN" b="1" dirty="0"/>
              <a:t> thyroiditis</a:t>
            </a:r>
            <a:endParaRPr lang="en-US" b="1" dirty="0"/>
          </a:p>
          <a:p>
            <a:r>
              <a:rPr lang="en-IN" dirty="0"/>
              <a:t>Post-partum thyroiditis</a:t>
            </a:r>
            <a:endParaRPr lang="en-US" dirty="0"/>
          </a:p>
          <a:p>
            <a:r>
              <a:rPr lang="en-IN" dirty="0"/>
              <a:t>Chronic thyroiditis with transient </a:t>
            </a:r>
            <a:r>
              <a:rPr lang="en-IN" dirty="0" err="1"/>
              <a:t>toxicosis</a:t>
            </a:r>
            <a:endParaRPr lang="en-US" dirty="0"/>
          </a:p>
          <a:p>
            <a:r>
              <a:rPr lang="en-IN" dirty="0"/>
              <a:t>Ectopic thyroid tissue (</a:t>
            </a:r>
            <a:r>
              <a:rPr lang="en-IN" dirty="0" err="1"/>
              <a:t>struma</a:t>
            </a:r>
            <a:r>
              <a:rPr lang="en-IN" dirty="0"/>
              <a:t> </a:t>
            </a:r>
            <a:r>
              <a:rPr lang="en-IN" dirty="0" err="1"/>
              <a:t>ovarii</a:t>
            </a:r>
            <a:r>
              <a:rPr lang="en-IN" dirty="0"/>
              <a:t>, functioning metastasis of Ca thyroid)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5941" y="5687277"/>
            <a:ext cx="84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HIGH                        RADIO IODINE UPTAKE                      LOW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flipV="1">
            <a:off x="2370221" y="5889860"/>
            <a:ext cx="1292208" cy="4917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0800000" flipV="1">
            <a:off x="6379390" y="5889860"/>
            <a:ext cx="721852" cy="49179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17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 IODINE UPTAKE STUDY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5865" y="2056091"/>
            <a:ext cx="4313667" cy="345437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Reported as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Normal</a:t>
            </a:r>
          </a:p>
          <a:p>
            <a:endParaRPr lang="en-US" dirty="0"/>
          </a:p>
          <a:p>
            <a:r>
              <a:rPr lang="en-US" dirty="0" smtClean="0"/>
              <a:t>2 hour uptake-           &lt; 5%</a:t>
            </a:r>
          </a:p>
          <a:p>
            <a:r>
              <a:rPr lang="en-US" dirty="0" smtClean="0"/>
              <a:t>24 hour uptake           &lt;25%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24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9449" y="-446244"/>
            <a:ext cx="10515600" cy="1325563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419374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43341" y="348923"/>
          <a:ext cx="106931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651"/>
                <a:gridCol w="3111084"/>
                <a:gridCol w="5811365"/>
              </a:tblGrid>
              <a:tr h="260264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Sign</a:t>
                      </a:r>
                      <a:endParaRPr lang="en-US" dirty="0"/>
                    </a:p>
                  </a:txBody>
                  <a:tcPr/>
                </a:tc>
              </a:tr>
              <a:tr h="635337">
                <a:tc>
                  <a:txBody>
                    <a:bodyPr/>
                    <a:lstStyle/>
                    <a:p>
                      <a:r>
                        <a:rPr lang="en-US" dirty="0" smtClean="0"/>
                        <a:t>CVS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Palpitation, dyspnoea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Tachycardia, atrial 	fibrillation, cardiac failure,</a:t>
                      </a:r>
                      <a:endParaRPr lang="en-US" dirty="0" smtClean="0"/>
                    </a:p>
                    <a:p>
                      <a:r>
                        <a:rPr lang="en-IN" dirty="0" smtClean="0"/>
                        <a:t>     wide pulse pressure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50660">
                <a:tc>
                  <a:txBody>
                    <a:bodyPr/>
                    <a:lstStyle/>
                    <a:p>
                      <a:r>
                        <a:rPr lang="en-US" dirty="0" smtClean="0"/>
                        <a:t>CNS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Restlessness, irritability, insomnia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Tremors, proximal muscle weakness, periodic paralysis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55462">
                <a:tc>
                  <a:txBody>
                    <a:bodyPr/>
                    <a:lstStyle/>
                    <a:p>
                      <a:r>
                        <a:rPr lang="en-US" dirty="0" smtClean="0"/>
                        <a:t>GIT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Increased appetite</a:t>
                      </a:r>
                      <a:r>
                        <a:rPr lang="en-IN" baseline="0" dirty="0" smtClean="0"/>
                        <a:t>,</a:t>
                      </a:r>
                    </a:p>
                    <a:p>
                      <a:r>
                        <a:rPr lang="en-IN" dirty="0" err="1" smtClean="0"/>
                        <a:t>hyperdefaecation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Exaggerated bowel sounds, 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47981">
                <a:tc>
                  <a:txBody>
                    <a:bodyPr/>
                    <a:lstStyle/>
                    <a:p>
                      <a:r>
                        <a:rPr lang="en-IN" dirty="0" smtClean="0"/>
                        <a:t>Eye		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Foreign body sensation, prominence of 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Stare, lid lag</a:t>
                      </a:r>
                    </a:p>
                    <a:p>
                      <a:endParaRPr lang="en-IN" dirty="0" smtClean="0"/>
                    </a:p>
                    <a:p>
                      <a:r>
                        <a:rPr lang="en-IN" dirty="0" err="1" smtClean="0"/>
                        <a:t>proptosis</a:t>
                      </a:r>
                      <a:r>
                        <a:rPr lang="en-IN" dirty="0" smtClean="0"/>
                        <a:t>*, </a:t>
                      </a:r>
                      <a:r>
                        <a:rPr lang="en-IN" dirty="0" err="1" smtClean="0"/>
                        <a:t>extraocular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IN" dirty="0" smtClean="0"/>
                        <a:t>diplopia*,</a:t>
                      </a:r>
                      <a:r>
                        <a:rPr lang="en-IN" baseline="0" dirty="0" smtClean="0"/>
                        <a:t> reduced EOM movements </a:t>
                      </a:r>
                      <a:r>
                        <a:rPr lang="en-IN" dirty="0" smtClean="0"/>
                        <a:t>*, exposure keratitis*</a:t>
                      </a:r>
                      <a:r>
                        <a:rPr lang="en-IN" dirty="0" err="1" smtClean="0"/>
                        <a:t>lagophthalmos</a:t>
                      </a:r>
                      <a:endParaRPr lang="en-US" dirty="0" smtClean="0"/>
                    </a:p>
                  </a:txBody>
                  <a:tcPr/>
                </a:tc>
              </a:tr>
              <a:tr h="650660">
                <a:tc>
                  <a:txBody>
                    <a:bodyPr/>
                    <a:lstStyle/>
                    <a:p>
                      <a:r>
                        <a:rPr lang="en-IN" dirty="0" smtClean="0"/>
                        <a:t>Reproductive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Short menstrual </a:t>
                      </a:r>
                      <a:r>
                        <a:rPr lang="en-IN" dirty="0" err="1" smtClean="0"/>
                        <a:t>cycles,loss</a:t>
                      </a:r>
                      <a:r>
                        <a:rPr lang="en-IN" dirty="0" smtClean="0"/>
                        <a:t> of libido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Gynaecomastia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55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Thyroid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Neck swelling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Goitre, bruit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63879">
                <a:tc>
                  <a:txBody>
                    <a:bodyPr/>
                    <a:lstStyle/>
                    <a:p>
                      <a:r>
                        <a:rPr lang="en-IN" dirty="0" smtClean="0"/>
                        <a:t>General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Weight loss, weakness,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heat intolerance,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pruritus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onycholysis</a:t>
                      </a:r>
                      <a:r>
                        <a:rPr lang="en-IN" dirty="0" smtClean="0"/>
                        <a:t>, warm and </a:t>
                      </a:r>
                      <a:endParaRPr lang="en-US" dirty="0" smtClean="0"/>
                    </a:p>
                    <a:p>
                      <a:r>
                        <a:rPr lang="en-IN" dirty="0" smtClean="0"/>
                        <a:t>moist skin, hyperpigmentation,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palmar erythema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99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THYROTOXICOSIS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Elevated total and/or free T4; elevated T3</a:t>
            </a:r>
          </a:p>
          <a:p>
            <a:endParaRPr lang="en-US" dirty="0"/>
          </a:p>
          <a:p>
            <a:r>
              <a:rPr lang="en-US" dirty="0" smtClean="0"/>
              <a:t>Suppressed TSH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example</a:t>
            </a:r>
          </a:p>
          <a:p>
            <a:pPr marL="0" indent="0">
              <a:buNone/>
            </a:pPr>
            <a:r>
              <a:rPr lang="en-US" dirty="0" smtClean="0"/>
              <a:t> total T4               21.8 </a:t>
            </a:r>
            <a:r>
              <a:rPr lang="en-US" dirty="0" err="1" smtClean="0"/>
              <a:t>ug</a:t>
            </a:r>
            <a:r>
              <a:rPr lang="en-US" dirty="0" smtClean="0"/>
              <a:t>/dl (6-14 </a:t>
            </a:r>
            <a:r>
              <a:rPr lang="en-US" dirty="0" err="1" smtClean="0"/>
              <a:t>ug</a:t>
            </a:r>
            <a:r>
              <a:rPr lang="en-US" dirty="0" smtClean="0"/>
              <a:t>/dl)</a:t>
            </a:r>
          </a:p>
          <a:p>
            <a:pPr marL="0" indent="0">
              <a:buNone/>
            </a:pPr>
            <a:r>
              <a:rPr lang="en-US" dirty="0" smtClean="0"/>
              <a:t>TSH                 &lt;0.001 </a:t>
            </a:r>
            <a:r>
              <a:rPr lang="en-US" dirty="0" err="1" smtClean="0"/>
              <a:t>uIU</a:t>
            </a:r>
            <a:r>
              <a:rPr lang="en-US" dirty="0" smtClean="0"/>
              <a:t>/mL( 0.5-5.0 </a:t>
            </a:r>
            <a:r>
              <a:rPr lang="en-US" dirty="0" err="1" smtClean="0"/>
              <a:t>uIU</a:t>
            </a:r>
            <a:r>
              <a:rPr lang="en-US" dirty="0" smtClean="0"/>
              <a:t>/ml)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807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of thyrotoxicosis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6325090" y="3001382"/>
            <a:ext cx="13120991" cy="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0283" y="2049663"/>
            <a:ext cx="9219939" cy="400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4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11680" y="162614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011" y="1861073"/>
            <a:ext cx="7960659" cy="45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3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Scintigraphy</a:t>
            </a:r>
            <a:r>
              <a:rPr lang="en-US" dirty="0"/>
              <a:t> utilizes one of the radioisotopes of iodine (usually 123-I) or technetium-99m </a:t>
            </a:r>
            <a:r>
              <a:rPr lang="en-US" dirty="0" err="1"/>
              <a:t>pertechnetate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radioisotopes are handled differently by thyroid follicular cells. </a:t>
            </a:r>
          </a:p>
          <a:p>
            <a:r>
              <a:rPr lang="en-US" dirty="0" smtClean="0"/>
              <a:t>Provides information on structure as well as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9" y="3612936"/>
            <a:ext cx="5563269" cy="31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886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483</Words>
  <Application>Microsoft Macintosh PowerPoint</Application>
  <PresentationFormat>Custom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Ion</vt:lpstr>
      <vt:lpstr>THYROIDITIS</vt:lpstr>
      <vt:lpstr>Thyrotoxicosis</vt:lpstr>
      <vt:lpstr>Causes of thyrotoxicosis</vt:lpstr>
      <vt:lpstr>RADIO IODINE UPTAKE STUDY</vt:lpstr>
      <vt:lpstr>Clinical features</vt:lpstr>
      <vt:lpstr>DIAGNOSIS OF THYROTOXICOSIS</vt:lpstr>
      <vt:lpstr>Diagnosis of thyrotoxicosis</vt:lpstr>
      <vt:lpstr>Slide 8</vt:lpstr>
      <vt:lpstr>Thyroid Scan</vt:lpstr>
      <vt:lpstr>Thyroid scan</vt:lpstr>
      <vt:lpstr>Thyroid scan</vt:lpstr>
      <vt:lpstr>Thyroiditis  </vt:lpstr>
      <vt:lpstr>Subacute Thyroiditis (de Quervain’s thyroiditis, viral thyroiditis, granulomatous giant cell thyroiditis)  </vt:lpstr>
      <vt:lpstr>Postpartum Thyroiditis  </vt:lpstr>
      <vt:lpstr>Riedel’s Thyroiditis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nishant raizada</dc:creator>
  <cp:lastModifiedBy>Admin</cp:lastModifiedBy>
  <cp:revision>2</cp:revision>
  <dcterms:created xsi:type="dcterms:W3CDTF">2019-03-27T05:22:40Z</dcterms:created>
  <dcterms:modified xsi:type="dcterms:W3CDTF">2020-03-22T14:19:59Z</dcterms:modified>
</cp:coreProperties>
</file>